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vml" ContentType="application/vnd.openxmlformats-officedocument.vmlDrawing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5" r:id="rId1"/>
  </p:sldMasterIdLst>
  <p:notesMasterIdLst>
    <p:notesMasterId r:id="rId39"/>
  </p:notesMasterIdLst>
  <p:handoutMasterIdLst>
    <p:handoutMasterId r:id="rId40"/>
  </p:handoutMasterIdLst>
  <p:sldIdLst>
    <p:sldId id="256" r:id="rId2"/>
    <p:sldId id="330" r:id="rId3"/>
    <p:sldId id="331" r:id="rId4"/>
    <p:sldId id="327" r:id="rId5"/>
    <p:sldId id="293" r:id="rId6"/>
    <p:sldId id="257" r:id="rId7"/>
    <p:sldId id="289" r:id="rId8"/>
    <p:sldId id="258" r:id="rId9"/>
    <p:sldId id="284" r:id="rId10"/>
    <p:sldId id="259" r:id="rId11"/>
    <p:sldId id="260" r:id="rId12"/>
    <p:sldId id="282" r:id="rId13"/>
    <p:sldId id="262" r:id="rId14"/>
    <p:sldId id="261" r:id="rId15"/>
    <p:sldId id="263" r:id="rId16"/>
    <p:sldId id="264" r:id="rId17"/>
    <p:sldId id="265" r:id="rId18"/>
    <p:sldId id="266" r:id="rId19"/>
    <p:sldId id="267" r:id="rId20"/>
    <p:sldId id="285" r:id="rId21"/>
    <p:sldId id="268" r:id="rId22"/>
    <p:sldId id="269" r:id="rId23"/>
    <p:sldId id="279" r:id="rId24"/>
    <p:sldId id="288" r:id="rId25"/>
    <p:sldId id="270" r:id="rId26"/>
    <p:sldId id="278" r:id="rId27"/>
    <p:sldId id="271" r:id="rId28"/>
    <p:sldId id="272" r:id="rId29"/>
    <p:sldId id="273" r:id="rId30"/>
    <p:sldId id="274" r:id="rId31"/>
    <p:sldId id="332" r:id="rId32"/>
    <p:sldId id="280" r:id="rId33"/>
    <p:sldId id="291" r:id="rId34"/>
    <p:sldId id="292" r:id="rId35"/>
    <p:sldId id="281" r:id="rId36"/>
    <p:sldId id="286" r:id="rId37"/>
    <p:sldId id="333" r:id="rId38"/>
  </p:sldIdLst>
  <p:sldSz cx="12192000" cy="6858000"/>
  <p:notesSz cx="6858000" cy="9144000"/>
  <p:embeddedFontLst>
    <p:embeddedFont>
      <p:font typeface="黑体" panose="02010609060101010101" pitchFamily="49" charset="-122"/>
      <p:regular r:id="rId41"/>
    </p:embeddedFont>
    <p:embeddedFont>
      <p:font typeface="Calibri" panose="020F0502020204030204" pitchFamily="34" charset="0"/>
      <p:regular r:id="rId42"/>
      <p:bold r:id="rId43"/>
      <p:italic r:id="rId44"/>
      <p:boldItalic r:id="rId45"/>
    </p:embeddedFont>
    <p:embeddedFont>
      <p:font typeface="Exo 2" pitchFamily="2" charset="77"/>
      <p:regular r:id="rId46"/>
      <p:bold r:id="rId47"/>
      <p:italic r:id="rId48"/>
      <p:boldItalic r:id="rId49"/>
    </p:embeddedFont>
    <p:embeddedFont>
      <p:font typeface="Ink Free" panose="03080402000500000000" pitchFamily="66" charset="0"/>
      <p:regular r:id="rId5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Rachel Pescador" initials="" lastIdx="2" clrIdx="0"/>
  <p:cmAuthor id="1" name="Ibrar Ahmed" initials="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F3E8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194"/>
    <p:restoredTop sz="94719"/>
  </p:normalViewPr>
  <p:slideViewPr>
    <p:cSldViewPr snapToGrid="0" showGuides="1">
      <p:cViewPr varScale="1">
        <p:scale>
          <a:sx n="152" d="100"/>
          <a:sy n="152" d="100"/>
        </p:scale>
        <p:origin x="2992" y="16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121" d="100"/>
          <a:sy n="121" d="100"/>
        </p:scale>
        <p:origin x="6424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2.fntdata"/><Relationship Id="rId47" Type="http://schemas.openxmlformats.org/officeDocument/2006/relationships/font" Target="fonts/font7.fntdata"/><Relationship Id="rId50" Type="http://schemas.openxmlformats.org/officeDocument/2006/relationships/font" Target="fonts/font10.fntdata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handoutMaster" Target="handoutMasters/handoutMaster1.xml"/><Relationship Id="rId45" Type="http://schemas.openxmlformats.org/officeDocument/2006/relationships/font" Target="fonts/font5.fntdata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4.fntdata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3.fntdata"/><Relationship Id="rId48" Type="http://schemas.openxmlformats.org/officeDocument/2006/relationships/font" Target="fonts/font8.fntdata"/><Relationship Id="rId8" Type="http://schemas.openxmlformats.org/officeDocument/2006/relationships/slide" Target="slides/slide7.xml"/><Relationship Id="rId51" Type="http://schemas.openxmlformats.org/officeDocument/2006/relationships/commentAuthors" Target="commentAuthor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6.fntdata"/><Relationship Id="rId20" Type="http://schemas.openxmlformats.org/officeDocument/2006/relationships/slide" Target="slides/slide19.xml"/><Relationship Id="rId41" Type="http://schemas.openxmlformats.org/officeDocument/2006/relationships/font" Target="fonts/font1.fntdata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9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Index Sizes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PK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B-Tree</c:v>
                </c:pt>
              </c:strCache>
            </c:strRef>
          </c:tx>
          <c:spPr>
            <a:solidFill>
              <a:srgbClr val="0070C0"/>
            </a:solidFill>
            <a:ln>
              <a:noFill/>
            </a:ln>
            <a:effectLst/>
          </c:spPr>
          <c:invertIfNegative val="0"/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8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PK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3-6526-9E42-BADD-E03860B0074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PK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1"/>
                <c:pt idx="0">
                  <c:v>Size of Index (KB)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21504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526-9E42-BADD-E03860B0074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Hash</c:v>
                </c:pt>
              </c:strCache>
            </c:strRef>
          </c:tx>
          <c:spPr>
            <a:solidFill>
              <a:schemeClr val="accent2"/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PK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1"/>
                <c:pt idx="0">
                  <c:v>Size of Index (KB)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48128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526-9E42-BADD-E03860B00741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BRIN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PK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1"/>
                <c:pt idx="0">
                  <c:v>Size of Index (KB)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48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526-9E42-BADD-E03860B0074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-100"/>
        <c:axId val="964910671"/>
        <c:axId val="550945999"/>
      </c:barChart>
      <c:catAx>
        <c:axId val="96491067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PK"/>
          </a:p>
        </c:txPr>
        <c:crossAx val="550945999"/>
        <c:crosses val="autoZero"/>
        <c:auto val="1"/>
        <c:lblAlgn val="ctr"/>
        <c:lblOffset val="100"/>
        <c:noMultiLvlLbl val="0"/>
      </c:catAx>
      <c:valAx>
        <c:axId val="550945999"/>
        <c:scaling>
          <c:logBase val="10"/>
          <c:orientation val="minMax"/>
        </c:scaling>
        <c:delete val="0"/>
        <c:axPos val="l"/>
        <c:majorGridlines>
          <c:spPr>
            <a:ln w="9525" cap="flat" cmpd="sng" algn="ctr">
              <a:solidFill>
                <a:srgbClr val="0070C0"/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solidFill>
              <a:srgbClr val="0070C0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PK"/>
          </a:p>
        </c:txPr>
        <c:crossAx val="96491067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PK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PK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45BD6C3-23A5-F34F-B5C5-2C28155041E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A71327C-328B-8E41-946C-D46DA496AF3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C05700-1A07-5842-B85D-D89BC2530A17}" type="datetimeFigureOut">
              <a:rPr lang="en-US" smtClean="0"/>
              <a:t>11/18/20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10FA94-B595-8F4C-8F90-367FDA4BC54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6878FA-1EF6-D247-AF61-C21E5E0AF23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302160-FE57-534E-AAAE-D16CA0DAFC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23492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23258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761771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1877261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3475724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9489942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3122454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1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962787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736804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6046964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1494342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2108324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2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245673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621974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648498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659262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oup of people in front of a crowd&#10;&#10;Description automatically generated">
            <a:extLst>
              <a:ext uri="{FF2B5EF4-FFF2-40B4-BE49-F238E27FC236}">
                <a16:creationId xmlns:a16="http://schemas.microsoft.com/office/drawing/2014/main" id="{1A907117-C4C1-7A4F-AE5D-D63EEBB69B84}"/>
              </a:ext>
            </a:extLst>
          </p:cNvPr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206512" cy="54227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0F851C2-50EE-6D4A-A6EB-BDA69BC741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42605" y="3945476"/>
            <a:ext cx="4163866" cy="655824"/>
          </a:xfrm>
          <a:prstGeom prst="rect">
            <a:avLst/>
          </a:prstGeom>
        </p:spPr>
        <p:txBody>
          <a:bodyPr anchor="b"/>
          <a:lstStyle>
            <a:lvl1pPr algn="r">
              <a:defRPr sz="16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CFD6EC4-3401-BF4F-A799-AEAFDDF97B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42605" y="5588887"/>
            <a:ext cx="4163866" cy="675775"/>
          </a:xfrm>
        </p:spPr>
        <p:txBody>
          <a:bodyPr>
            <a:normAutofit/>
          </a:bodyPr>
          <a:lstStyle>
            <a:lvl1pPr marL="0" indent="0" algn="r"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  <a:lvl2pPr marL="228600" indent="0" algn="ctr">
              <a:buNone/>
              <a:defRPr sz="1000"/>
            </a:lvl2pPr>
            <a:lvl3pPr marL="457200" indent="0" algn="ctr">
              <a:buNone/>
              <a:defRPr sz="900"/>
            </a:lvl3pPr>
            <a:lvl4pPr marL="685800" indent="0" algn="ctr">
              <a:buNone/>
              <a:defRPr sz="800"/>
            </a:lvl4pPr>
            <a:lvl5pPr marL="914400" indent="0" algn="ctr">
              <a:buNone/>
              <a:defRPr sz="800"/>
            </a:lvl5pPr>
            <a:lvl6pPr marL="1143000" indent="0" algn="ctr">
              <a:buNone/>
              <a:defRPr sz="800"/>
            </a:lvl6pPr>
            <a:lvl7pPr marL="1371600" indent="0" algn="ctr">
              <a:buNone/>
              <a:defRPr sz="800"/>
            </a:lvl7pPr>
            <a:lvl8pPr marL="1600200" indent="0" algn="ctr">
              <a:buNone/>
              <a:defRPr sz="800"/>
            </a:lvl8pPr>
            <a:lvl9pPr marL="1828800" indent="0" algn="ctr">
              <a:buNone/>
              <a:defRPr sz="800"/>
            </a:lvl9pPr>
          </a:lstStyle>
          <a:p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337A5AE6-3632-C148-9834-259D8BB02DF4}"/>
              </a:ext>
            </a:extLst>
          </p:cNvPr>
          <p:cNvSpPr txBox="1">
            <a:spLocks/>
          </p:cNvSpPr>
          <p:nvPr userDrawn="1"/>
        </p:nvSpPr>
        <p:spPr>
          <a:xfrm>
            <a:off x="7842605" y="4684133"/>
            <a:ext cx="4163866" cy="65582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6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pPr>
              <a:buClrTx/>
              <a:buFontTx/>
            </a:pPr>
            <a:r>
              <a:rPr lang="en-US" b="0" dirty="0">
                <a:solidFill>
                  <a:schemeClr val="bg1"/>
                </a:solidFill>
                <a:latin typeface="+mj-lt"/>
              </a:rPr>
              <a:t>Ibrar Ahmed</a:t>
            </a:r>
          </a:p>
          <a:p>
            <a:pPr>
              <a:buClrTx/>
              <a:buFontTx/>
            </a:pPr>
            <a:r>
              <a:rPr lang="en-US" b="0" dirty="0">
                <a:solidFill>
                  <a:schemeClr val="bg1"/>
                </a:solidFill>
                <a:latin typeface="+mj-lt"/>
              </a:rPr>
              <a:t>Senior Database Architect</a:t>
            </a:r>
          </a:p>
          <a:p>
            <a:pPr>
              <a:buClrTx/>
              <a:buFontTx/>
            </a:pPr>
            <a:r>
              <a:rPr lang="en-US" b="0" dirty="0" err="1">
                <a:solidFill>
                  <a:schemeClr val="bg1"/>
                </a:solidFill>
                <a:latin typeface="+mj-lt"/>
              </a:rPr>
              <a:t>Percona</a:t>
            </a:r>
            <a:r>
              <a:rPr lang="en-US" b="0" dirty="0">
                <a:solidFill>
                  <a:schemeClr val="bg1"/>
                </a:solidFill>
                <a:latin typeface="+mj-lt"/>
              </a:rPr>
              <a:t> LLC</a:t>
            </a:r>
          </a:p>
        </p:txBody>
      </p:sp>
    </p:spTree>
    <p:extLst>
      <p:ext uri="{BB962C8B-B14F-4D97-AF65-F5344CB8AC3E}">
        <p14:creationId xmlns:p14="http://schemas.microsoft.com/office/powerpoint/2010/main" val="10186052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封面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1" name="副标题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1473159" y="3627120"/>
            <a:ext cx="9513088" cy="558799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>
                <a:solidFill>
                  <a:schemeClr val="bg1">
                    <a:lumMod val="50000"/>
                  </a:schemeClr>
                </a:solidFill>
                <a:latin typeface="+mj-lt"/>
                <a:ea typeface="+mn-ea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30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SPEAKER NAME AND TITLE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9802" name="标题 1"/>
          <p:cNvSpPr>
            <a:spLocks noGrp="1"/>
          </p:cNvSpPr>
          <p:nvPr userDrawn="1">
            <p:ph type="ctrTitle" hasCustomPrompt="1"/>
          </p:nvPr>
        </p:nvSpPr>
        <p:spPr>
          <a:xfrm>
            <a:off x="1473159" y="2771794"/>
            <a:ext cx="9513088" cy="779126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1" spc="3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1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+mn-cs"/>
              </a:rPr>
              <a:t>SPEECH THEME HERE</a:t>
            </a:r>
            <a:endParaRPr kumimoji="0" lang="zh-CN" altLang="en-US" sz="4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j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463432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末尾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 userDrawn="1">
            <p:ph type="ctrTitle" hasCustomPrompt="1"/>
          </p:nvPr>
        </p:nvSpPr>
        <p:spPr>
          <a:xfrm>
            <a:off x="1042597" y="2636520"/>
            <a:ext cx="5461601" cy="822960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THANKS</a:t>
            </a:r>
            <a:endParaRPr lang="zh-CN" altLang="en-US" dirty="0"/>
          </a:p>
        </p:txBody>
      </p:sp>
      <p:sp>
        <p:nvSpPr>
          <p:cNvPr id="6" name="文本占位符 13">
            <a:extLst>
              <a:ext uri="{FF2B5EF4-FFF2-40B4-BE49-F238E27FC236}">
                <a16:creationId xmlns:a16="http://schemas.microsoft.com/office/drawing/2014/main" id="{05EBDA4F-7210-4CAE-8333-80DB24212E7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42596" y="3472928"/>
            <a:ext cx="5461601" cy="528383"/>
          </a:xfrm>
        </p:spPr>
        <p:txBody>
          <a:bodyPr vert="horz" anchor="ctr">
            <a:noAutofit/>
          </a:bodyPr>
          <a:lstStyle>
            <a:lvl1pPr marL="0" indent="0" algn="l">
              <a:buNone/>
              <a:defRPr sz="1800" b="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177" indent="0">
              <a:buNone/>
              <a:defRPr/>
            </a:lvl2pPr>
            <a:lvl3pPr marL="914353" indent="0">
              <a:buNone/>
              <a:defRPr/>
            </a:lvl3pPr>
            <a:lvl4pPr marL="1371531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en-US" altLang="zh-CN" dirty="0"/>
              <a:t>CONTACT INFORMATION</a:t>
            </a:r>
          </a:p>
        </p:txBody>
      </p:sp>
    </p:spTree>
    <p:extLst>
      <p:ext uri="{BB962C8B-B14F-4D97-AF65-F5344CB8AC3E}">
        <p14:creationId xmlns:p14="http://schemas.microsoft.com/office/powerpoint/2010/main" val="21515742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28942E-5AD1-B442-B2CA-458D39F00A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908" y="775408"/>
            <a:ext cx="11846763" cy="5481065"/>
          </a:xfrm>
        </p:spPr>
        <p:txBody>
          <a:bodyPr/>
          <a:lstStyle>
            <a:lvl1pPr marL="0" indent="0">
              <a:lnSpc>
                <a:spcPct val="150000"/>
              </a:lnSpc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  <a:lvl2pPr>
              <a:lnSpc>
                <a:spcPct val="150000"/>
              </a:lnSpc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2pPr>
            <a:lvl3pPr>
              <a:lnSpc>
                <a:spcPct val="150000"/>
              </a:lnSpc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3pPr>
            <a:lvl4pPr>
              <a:lnSpc>
                <a:spcPct val="150000"/>
              </a:lnSpc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4pPr>
            <a:lvl5pPr>
              <a:lnSpc>
                <a:spcPct val="150000"/>
              </a:lnSpc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D49979F3-24C6-1846-AE61-50623EAB4D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910" y="138662"/>
            <a:ext cx="11846761" cy="473411"/>
          </a:xfrm>
          <a:prstGeom prst="rect">
            <a:avLst/>
          </a:prstGeom>
        </p:spPr>
        <p:txBody>
          <a:bodyPr/>
          <a:lstStyle>
            <a:lvl1pPr>
              <a:defRPr b="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6" name="Rectángulo 8">
            <a:extLst>
              <a:ext uri="{FF2B5EF4-FFF2-40B4-BE49-F238E27FC236}">
                <a16:creationId xmlns:a16="http://schemas.microsoft.com/office/drawing/2014/main" id="{AF4ADD92-C861-2146-BAEB-379963847377}"/>
              </a:ext>
            </a:extLst>
          </p:cNvPr>
          <p:cNvSpPr/>
          <p:nvPr userDrawn="1"/>
        </p:nvSpPr>
        <p:spPr>
          <a:xfrm flipV="1">
            <a:off x="154910" y="670881"/>
            <a:ext cx="11846763" cy="4571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67500" tIns="34290" rIns="68580" bIns="3429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sz="135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643606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B895CE8-7C11-F74B-A5B9-8111C0750888}"/>
              </a:ext>
            </a:extLst>
          </p:cNvPr>
          <p:cNvSpPr/>
          <p:nvPr userDrawn="1"/>
        </p:nvSpPr>
        <p:spPr>
          <a:xfrm>
            <a:off x="0" y="762000"/>
            <a:ext cx="12192000" cy="533400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>
              <a:latin typeface="+mj-lt"/>
            </a:endParaRPr>
          </a:p>
        </p:txBody>
      </p:sp>
      <p:sp>
        <p:nvSpPr>
          <p:cNvPr id="10" name="Rectángulo 22">
            <a:extLst>
              <a:ext uri="{FF2B5EF4-FFF2-40B4-BE49-F238E27FC236}">
                <a16:creationId xmlns:a16="http://schemas.microsoft.com/office/drawing/2014/main" id="{3F423F5A-58F9-9C45-9E09-ECC16D04C372}"/>
              </a:ext>
            </a:extLst>
          </p:cNvPr>
          <p:cNvSpPr/>
          <p:nvPr userDrawn="1"/>
        </p:nvSpPr>
        <p:spPr>
          <a:xfrm>
            <a:off x="-3719" y="1857803"/>
            <a:ext cx="12199438" cy="314239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tIns="45719" rIns="45719" bIns="45719" anchor="ctr"/>
          <a:lstStyle/>
          <a:p>
            <a:pPr algn="ctr">
              <a:defRPr>
                <a:solidFill>
                  <a:srgbClr val="F5F3E7"/>
                </a:solidFill>
                <a:latin typeface="Exo 2"/>
                <a:ea typeface="Exo 2"/>
                <a:cs typeface="Exo 2"/>
                <a:sym typeface="Exo 2"/>
              </a:defRPr>
            </a:pPr>
            <a:endParaRPr sz="700" b="0" i="0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11" name="Straight Connector 12">
            <a:extLst>
              <a:ext uri="{FF2B5EF4-FFF2-40B4-BE49-F238E27FC236}">
                <a16:creationId xmlns:a16="http://schemas.microsoft.com/office/drawing/2014/main" id="{835FCBAC-323E-934F-AB3C-79FC1D7CFB29}"/>
              </a:ext>
            </a:extLst>
          </p:cNvPr>
          <p:cNvSpPr/>
          <p:nvPr userDrawn="1"/>
        </p:nvSpPr>
        <p:spPr>
          <a:xfrm flipH="1" flipV="1">
            <a:off x="934720" y="3811786"/>
            <a:ext cx="10342883" cy="1"/>
          </a:xfrm>
          <a:prstGeom prst="line">
            <a:avLst/>
          </a:prstGeom>
          <a:ln w="25400">
            <a:solidFill>
              <a:srgbClr val="262F63"/>
            </a:solidFill>
            <a:prstDash val="dash"/>
            <a:miter/>
          </a:ln>
        </p:spPr>
        <p:txBody>
          <a:bodyPr lIns="22859" tIns="22859" rIns="22859" bIns="22859"/>
          <a:lstStyle/>
          <a:p>
            <a:endParaRPr sz="700">
              <a:latin typeface="+mj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DABD37-19BD-3244-B7C3-23D2A8C40C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7088" y="2512611"/>
            <a:ext cx="5320361" cy="1311943"/>
          </a:xfrm>
          <a:prstGeom prst="rect">
            <a:avLst/>
          </a:prstGeom>
        </p:spPr>
        <p:txBody>
          <a:bodyPr anchor="b"/>
          <a:lstStyle>
            <a:lvl1pPr algn="r"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2AC0BF-645B-5940-84E8-608A635F17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08104" y="3851542"/>
            <a:ext cx="6139346" cy="306990"/>
          </a:xfrm>
        </p:spPr>
        <p:txBody>
          <a:bodyPr>
            <a:normAutofit/>
          </a:bodyPr>
          <a:lstStyle>
            <a:lvl1pPr marL="0" indent="0" algn="r">
              <a:buNone/>
              <a:defRPr sz="1200" i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  <a:lvl2pPr marL="228600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2pPr>
            <a:lvl3pPr marL="45720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3pPr>
            <a:lvl4pPr marL="685800" indent="0">
              <a:buNone/>
              <a:defRPr sz="800">
                <a:solidFill>
                  <a:schemeClr val="tx1">
                    <a:tint val="75000"/>
                  </a:schemeClr>
                </a:solidFill>
              </a:defRPr>
            </a:lvl4pPr>
            <a:lvl5pPr marL="914400" indent="0">
              <a:buNone/>
              <a:defRPr sz="800">
                <a:solidFill>
                  <a:schemeClr val="tx1">
                    <a:tint val="75000"/>
                  </a:schemeClr>
                </a:solidFill>
              </a:defRPr>
            </a:lvl5pPr>
            <a:lvl6pPr marL="1143000" indent="0">
              <a:buNone/>
              <a:defRPr sz="800">
                <a:solidFill>
                  <a:schemeClr val="tx1">
                    <a:tint val="75000"/>
                  </a:schemeClr>
                </a:solidFill>
              </a:defRPr>
            </a:lvl6pPr>
            <a:lvl7pPr marL="1371600" indent="0">
              <a:buNone/>
              <a:defRPr sz="800">
                <a:solidFill>
                  <a:schemeClr val="tx1">
                    <a:tint val="75000"/>
                  </a:schemeClr>
                </a:solidFill>
              </a:defRPr>
            </a:lvl7pPr>
            <a:lvl8pPr marL="1600200" indent="0">
              <a:buNone/>
              <a:defRPr sz="800">
                <a:solidFill>
                  <a:schemeClr val="tx1">
                    <a:tint val="75000"/>
                  </a:schemeClr>
                </a:solidFill>
              </a:defRPr>
            </a:lvl8pPr>
            <a:lvl9pPr marL="1828800" indent="0">
              <a:buNone/>
              <a:defRPr sz="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578673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8">
            <a:extLst>
              <a:ext uri="{FF2B5EF4-FFF2-40B4-BE49-F238E27FC236}">
                <a16:creationId xmlns:a16="http://schemas.microsoft.com/office/drawing/2014/main" id="{F02379CE-35F4-6D4A-8B9D-152090107784}"/>
              </a:ext>
            </a:extLst>
          </p:cNvPr>
          <p:cNvSpPr/>
          <p:nvPr userDrawn="1"/>
        </p:nvSpPr>
        <p:spPr>
          <a:xfrm flipV="1">
            <a:off x="154910" y="670881"/>
            <a:ext cx="11846763" cy="4571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67500" tIns="34290" rIns="68580" bIns="3429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sz="135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909005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Title and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7">
            <a:extLst>
              <a:ext uri="{FF2B5EF4-FFF2-40B4-BE49-F238E27FC236}">
                <a16:creationId xmlns:a16="http://schemas.microsoft.com/office/drawing/2014/main" id="{D6BA014A-F15A-8F4B-B787-0B258D4635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910" y="138662"/>
            <a:ext cx="11846761" cy="473411"/>
          </a:xfrm>
          <a:prstGeom prst="rect">
            <a:avLst/>
          </a:prstGeom>
        </p:spPr>
        <p:txBody>
          <a:bodyPr/>
          <a:lstStyle>
            <a:lvl1pPr>
              <a:defRPr b="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8" name="Rectángulo 8">
            <a:extLst>
              <a:ext uri="{FF2B5EF4-FFF2-40B4-BE49-F238E27FC236}">
                <a16:creationId xmlns:a16="http://schemas.microsoft.com/office/drawing/2014/main" id="{8401E798-55F7-D044-9D42-3733FDFEF8C4}"/>
              </a:ext>
            </a:extLst>
          </p:cNvPr>
          <p:cNvSpPr/>
          <p:nvPr userDrawn="1"/>
        </p:nvSpPr>
        <p:spPr>
          <a:xfrm flipV="1">
            <a:off x="154910" y="670881"/>
            <a:ext cx="11846763" cy="4571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67500" tIns="34290" rIns="68580" bIns="3429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sz="135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89078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r"/>
      </p:transition>
    </mc:Choice>
    <mc:Fallback xmlns="">
      <p:transition>
        <p:wipe dir="r"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preserve="1" userDrawn="1">
  <p:cSld name="1_Title and Content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C6A91F8-0642-D54C-9F9B-3EA7757B9E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908" y="775408"/>
            <a:ext cx="11846763" cy="5481065"/>
          </a:xfrm>
        </p:spPr>
        <p:txBody>
          <a:bodyPr/>
          <a:lstStyle>
            <a:lvl1pPr marL="0" indent="0">
              <a:lnSpc>
                <a:spcPct val="150000"/>
              </a:lnSpc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  <a:lvl2pPr>
              <a:lnSpc>
                <a:spcPct val="150000"/>
              </a:lnSpc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2pPr>
            <a:lvl3pPr>
              <a:lnSpc>
                <a:spcPct val="150000"/>
              </a:lnSpc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3pPr>
            <a:lvl4pPr>
              <a:lnSpc>
                <a:spcPct val="150000"/>
              </a:lnSpc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4pPr>
            <a:lvl5pPr>
              <a:lnSpc>
                <a:spcPct val="150000"/>
              </a:lnSpc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7">
            <a:extLst>
              <a:ext uri="{FF2B5EF4-FFF2-40B4-BE49-F238E27FC236}">
                <a16:creationId xmlns:a16="http://schemas.microsoft.com/office/drawing/2014/main" id="{760B8327-9B07-7249-A981-8049A417E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910" y="138662"/>
            <a:ext cx="11846761" cy="473411"/>
          </a:xfrm>
          <a:prstGeom prst="rect">
            <a:avLst/>
          </a:prstGeom>
        </p:spPr>
        <p:txBody>
          <a:bodyPr/>
          <a:lstStyle>
            <a:lvl1pPr>
              <a:defRPr b="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7" name="Rectángulo 8">
            <a:extLst>
              <a:ext uri="{FF2B5EF4-FFF2-40B4-BE49-F238E27FC236}">
                <a16:creationId xmlns:a16="http://schemas.microsoft.com/office/drawing/2014/main" id="{0FB3EB4B-D458-094B-A0C4-5B55A16E716E}"/>
              </a:ext>
            </a:extLst>
          </p:cNvPr>
          <p:cNvSpPr/>
          <p:nvPr userDrawn="1"/>
        </p:nvSpPr>
        <p:spPr>
          <a:xfrm flipV="1">
            <a:off x="154910" y="670881"/>
            <a:ext cx="11846763" cy="4571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67500" tIns="34290" rIns="68580" bIns="3429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sz="135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393783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796C2180-A0A3-439D-A7BE-7DF7EC20BE4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64918" y="62310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2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7A0BEDF-FF07-48FC-938B-4E1D5246EEC3}"/>
              </a:ext>
            </a:extLst>
          </p:cNvPr>
          <p:cNvGrpSpPr/>
          <p:nvPr userDrawn="1"/>
        </p:nvGrpSpPr>
        <p:grpSpPr>
          <a:xfrm>
            <a:off x="5655129" y="211061"/>
            <a:ext cx="881742" cy="137160"/>
            <a:chOff x="5215346" y="150098"/>
            <a:chExt cx="881742" cy="13716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DFB6824-E3BB-4844-B9D8-0AD7FC599818}"/>
                </a:ext>
              </a:extLst>
            </p:cNvPr>
            <p:cNvSpPr/>
            <p:nvPr userDrawn="1"/>
          </p:nvSpPr>
          <p:spPr>
            <a:xfrm>
              <a:off x="5215346" y="150098"/>
              <a:ext cx="137160" cy="1371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E4CB2B7-7190-4933-BC14-4098CBB0847C}"/>
                </a:ext>
              </a:extLst>
            </p:cNvPr>
            <p:cNvSpPr/>
            <p:nvPr userDrawn="1"/>
          </p:nvSpPr>
          <p:spPr>
            <a:xfrm>
              <a:off x="5463540" y="150098"/>
              <a:ext cx="137160" cy="1371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FA7CA79-6371-4421-B743-5C9A4E61CF1E}"/>
                </a:ext>
              </a:extLst>
            </p:cNvPr>
            <p:cNvSpPr/>
            <p:nvPr userDrawn="1"/>
          </p:nvSpPr>
          <p:spPr>
            <a:xfrm>
              <a:off x="5711734" y="150098"/>
              <a:ext cx="137160" cy="13716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20174F3-7B89-4BF0-963D-C2D507FE4C8A}"/>
                </a:ext>
              </a:extLst>
            </p:cNvPr>
            <p:cNvSpPr/>
            <p:nvPr userDrawn="1"/>
          </p:nvSpPr>
          <p:spPr>
            <a:xfrm>
              <a:off x="5959928" y="150098"/>
              <a:ext cx="137160" cy="1371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A590BFE3-3161-4AF5-8145-B91610252E0C}"/>
              </a:ext>
            </a:extLst>
          </p:cNvPr>
          <p:cNvGrpSpPr/>
          <p:nvPr userDrawn="1"/>
        </p:nvGrpSpPr>
        <p:grpSpPr>
          <a:xfrm>
            <a:off x="5655129" y="6509779"/>
            <a:ext cx="881742" cy="137160"/>
            <a:chOff x="5215346" y="150098"/>
            <a:chExt cx="881742" cy="13716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2BB593F-C860-4130-8008-FAED8E927A74}"/>
                </a:ext>
              </a:extLst>
            </p:cNvPr>
            <p:cNvSpPr/>
            <p:nvPr userDrawn="1"/>
          </p:nvSpPr>
          <p:spPr>
            <a:xfrm>
              <a:off x="5215346" y="150098"/>
              <a:ext cx="137160" cy="1371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9BBF7F4-0D96-4085-8274-0DD80BB0E140}"/>
                </a:ext>
              </a:extLst>
            </p:cNvPr>
            <p:cNvSpPr/>
            <p:nvPr userDrawn="1"/>
          </p:nvSpPr>
          <p:spPr>
            <a:xfrm>
              <a:off x="5463540" y="150098"/>
              <a:ext cx="137160" cy="1371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38DA952-2EC3-4F14-A106-5346AA3196A3}"/>
                </a:ext>
              </a:extLst>
            </p:cNvPr>
            <p:cNvSpPr/>
            <p:nvPr userDrawn="1"/>
          </p:nvSpPr>
          <p:spPr>
            <a:xfrm>
              <a:off x="5711734" y="150098"/>
              <a:ext cx="137160" cy="13716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F123D6F-D506-480A-85BF-02E32B787F77}"/>
                </a:ext>
              </a:extLst>
            </p:cNvPr>
            <p:cNvSpPr/>
            <p:nvPr userDrawn="1"/>
          </p:nvSpPr>
          <p:spPr>
            <a:xfrm>
              <a:off x="5959928" y="150098"/>
              <a:ext cx="137160" cy="1371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997700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297121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ingle Column 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7">
            <a:extLst>
              <a:ext uri="{FF2B5EF4-FFF2-40B4-BE49-F238E27FC236}">
                <a16:creationId xmlns:a16="http://schemas.microsoft.com/office/drawing/2014/main" id="{2668DBF3-1CA2-0746-AC0A-63D11A59A3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910" y="138662"/>
            <a:ext cx="11846761" cy="473411"/>
          </a:xfrm>
          <a:prstGeom prst="rect">
            <a:avLst/>
          </a:prstGeom>
        </p:spPr>
        <p:txBody>
          <a:bodyPr/>
          <a:lstStyle>
            <a:lvl1pPr>
              <a:defRPr b="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7" name="Rectángulo 8">
            <a:extLst>
              <a:ext uri="{FF2B5EF4-FFF2-40B4-BE49-F238E27FC236}">
                <a16:creationId xmlns:a16="http://schemas.microsoft.com/office/drawing/2014/main" id="{93DF938A-37E7-214B-A4E5-68E5DAE77F30}"/>
              </a:ext>
            </a:extLst>
          </p:cNvPr>
          <p:cNvSpPr/>
          <p:nvPr userDrawn="1"/>
        </p:nvSpPr>
        <p:spPr>
          <a:xfrm flipV="1">
            <a:off x="154910" y="670881"/>
            <a:ext cx="11846763" cy="4571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67500" tIns="34290" rIns="68580" bIns="3429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sz="135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2701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r"/>
      </p:transition>
    </mc:Choice>
    <mc:Fallback xmlns="">
      <p:transition>
        <p:wipe dir="r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F65844-E3C6-DF43-A4BD-FDC9BCC363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4908" y="695898"/>
            <a:ext cx="11846763" cy="54810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itle Placeholder 6">
            <a:extLst>
              <a:ext uri="{FF2B5EF4-FFF2-40B4-BE49-F238E27FC236}">
                <a16:creationId xmlns:a16="http://schemas.microsoft.com/office/drawing/2014/main" id="{398079F3-8070-794D-8162-EDE7EDA6A0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910" y="138662"/>
            <a:ext cx="11846761" cy="4734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941705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90" r:id="rId4"/>
    <p:sldLayoutId id="2147483691" r:id="rId5"/>
    <p:sldLayoutId id="2147483692" r:id="rId6"/>
    <p:sldLayoutId id="2147483693" r:id="rId7"/>
    <p:sldLayoutId id="2147483695" r:id="rId8"/>
    <p:sldLayoutId id="2147483697" r:id="rId9"/>
    <p:sldLayoutId id="2147483698" r:id="rId10"/>
    <p:sldLayoutId id="2147483699" r:id="rId11"/>
  </p:sldLayoutIdLst>
  <p:hf sldNum="0" hdr="0" ftr="0" dt="0"/>
  <p:txStyles>
    <p:titleStyle>
      <a:lvl1pPr marL="0" marR="0" indent="0" algn="l" defTabSz="457200" rtl="0" eaLnBrk="1" fontAlgn="auto" latinLnBrk="0" hangingPunct="1">
        <a:lnSpc>
          <a:spcPct val="90000"/>
        </a:lnSpc>
        <a:spcBef>
          <a:spcPct val="0"/>
        </a:spcBef>
        <a:spcAft>
          <a:spcPts val="0"/>
        </a:spcAft>
        <a:buClrTx/>
        <a:buSzTx/>
        <a:buFontTx/>
        <a:buNone/>
        <a:tabLst/>
        <a:defRPr sz="3000" b="0" kern="1200">
          <a:solidFill>
            <a:schemeClr val="tx1">
              <a:lumMod val="65000"/>
              <a:lumOff val="35000"/>
            </a:schemeClr>
          </a:solidFill>
          <a:latin typeface="+mj-lt"/>
          <a:ea typeface="+mj-ea"/>
          <a:cs typeface="Calibri" panose="020F0502020204030204" pitchFamily="34" charset="0"/>
        </a:defRPr>
      </a:lvl1pPr>
    </p:titleStyle>
    <p:bodyStyle>
      <a:lvl1pPr marL="114300" indent="-114300" algn="l" defTabSz="4572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j-lt"/>
          <a:ea typeface="+mn-ea"/>
          <a:cs typeface="Calibri" panose="020F0502020204030204" pitchFamily="34" charset="0"/>
        </a:defRPr>
      </a:lvl1pPr>
      <a:lvl2pPr marL="3429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j-lt"/>
          <a:ea typeface="+mn-ea"/>
          <a:cs typeface="Calibri" panose="020F0502020204030204" pitchFamily="34" charset="0"/>
        </a:defRPr>
      </a:lvl2pPr>
      <a:lvl3pPr marL="5715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j-lt"/>
          <a:ea typeface="+mn-ea"/>
          <a:cs typeface="Calibri" panose="020F0502020204030204" pitchFamily="34" charset="0"/>
        </a:defRPr>
      </a:lvl3pPr>
      <a:lvl4pPr marL="8001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j-lt"/>
          <a:ea typeface="+mn-ea"/>
          <a:cs typeface="Calibri" panose="020F0502020204030204" pitchFamily="34" charset="0"/>
        </a:defRPr>
      </a:lvl4pPr>
      <a:lvl5pPr marL="10287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j-lt"/>
          <a:ea typeface="+mn-ea"/>
          <a:cs typeface="Calibri" panose="020F0502020204030204" pitchFamily="34" charset="0"/>
        </a:defRPr>
      </a:lvl5pPr>
      <a:lvl6pPr marL="12573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6pPr>
      <a:lvl7pPr marL="14859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7pPr>
      <a:lvl8pPr marL="17145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8pPr>
      <a:lvl9pPr marL="19431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1430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6pPr>
      <a:lvl7pPr marL="13716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7pPr>
      <a:lvl8pPr marL="16002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8pPr>
      <a:lvl9pPr marL="18288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2.xml"/><Relationship Id="rId7" Type="http://schemas.openxmlformats.org/officeDocument/2006/relationships/image" Target="../media/image5.emf"/><Relationship Id="rId2" Type="http://schemas.openxmlformats.org/officeDocument/2006/relationships/tags" Target="../tags/tag1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ostgresql.org/docs/current/indexes.html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ostgresql.org/docs/current/sql-createindex.html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ostgresql.org/docs/current/indexes-types.html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elf-balancing_binary_search_tree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ibrarahmed74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tags" Target="../tags/tag4.xml"/><Relationship Id="rId2" Type="http://schemas.openxmlformats.org/officeDocument/2006/relationships/tags" Target="../tags/tag3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5.emf"/><Relationship Id="rId5" Type="http://schemas.openxmlformats.org/officeDocument/2006/relationships/oleObject" Target="../embeddings/oleObject2.bin"/><Relationship Id="rId4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hyperlink" Target="https://en.wikipedia.org/wiki/PostgreSQL" TargetMode="External"/><Relationship Id="rId7" Type="http://schemas.openxmlformats.org/officeDocument/2006/relationships/image" Target="../media/image10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hyperlink" Target="https://ja.wikipedia.org/wiki/Linux" TargetMode="External"/><Relationship Id="rId4" Type="http://schemas.openxmlformats.org/officeDocument/2006/relationships/image" Target="../media/image8.png"/><Relationship Id="rId9" Type="http://schemas.openxmlformats.org/officeDocument/2006/relationships/hyperlink" Target="https://pixabay.com/en/dialog-tip-advice-hint-speaking-148815/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对象 2" hidden="1">
            <a:extLst>
              <a:ext uri="{FF2B5EF4-FFF2-40B4-BE49-F238E27FC236}">
                <a16:creationId xmlns:a16="http://schemas.microsoft.com/office/drawing/2014/main" id="{3C326D0B-7DAB-41B6-8030-2E4A18CC949B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think-cell Slide" r:id="rId6" imgW="347" imgH="348" progId="TCLayout.ActiveDocument.1">
                  <p:embed/>
                </p:oleObj>
              </mc:Choice>
              <mc:Fallback>
                <p:oleObj name="think-cell Slide" r:id="rId6" imgW="347" imgH="348" progId="TCLayout.ActiveDocument.1">
                  <p:embed/>
                  <p:pic>
                    <p:nvPicPr>
                      <p:cNvPr id="3" name="对象 2" hidden="1">
                        <a:extLst>
                          <a:ext uri="{FF2B5EF4-FFF2-40B4-BE49-F238E27FC236}">
                            <a16:creationId xmlns:a16="http://schemas.microsoft.com/office/drawing/2014/main" id="{3C326D0B-7DAB-41B6-8030-2E4A18CC949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矩形 1" hidden="1">
            <a:extLst>
              <a:ext uri="{FF2B5EF4-FFF2-40B4-BE49-F238E27FC236}">
                <a16:creationId xmlns:a16="http://schemas.microsoft.com/office/drawing/2014/main" id="{EC933494-1B63-4A32-964F-D05236799BAA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CN" sz="4000" b="1" dirty="0">
              <a:latin typeface="Arial" panose="020B0604020202020204" pitchFamily="34" charset="0"/>
              <a:ea typeface="微软雅黑" panose="020B0503020204020204" pitchFamily="34" charset="-122"/>
              <a:cs typeface="+mj-cs"/>
              <a:sym typeface="Arial" panose="020B0604020202020204" pitchFamily="34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473159" y="2743567"/>
            <a:ext cx="947947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Deep Dive Into PostgreSQL Indexes</a:t>
            </a:r>
            <a:endParaRPr lang="zh-CN" altLang="en-US" sz="4400" b="1" dirty="0"/>
          </a:p>
        </p:txBody>
      </p:sp>
      <p:sp>
        <p:nvSpPr>
          <p:cNvPr id="13" name="文本框 12"/>
          <p:cNvSpPr txBox="1"/>
          <p:nvPr/>
        </p:nvSpPr>
        <p:spPr>
          <a:xfrm>
            <a:off x="940219" y="4308509"/>
            <a:ext cx="945257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Tx/>
              <a:buFontTx/>
            </a:pP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Ibrar Ahmed</a:t>
            </a:r>
          </a:p>
          <a:p>
            <a:pPr>
              <a:buClrTx/>
              <a:buFontTx/>
            </a:pP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Senior Database Architect</a:t>
            </a:r>
          </a:p>
          <a:p>
            <a:pPr>
              <a:buClrTx/>
              <a:buFontTx/>
            </a:pPr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Percona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LLC</a:t>
            </a:r>
          </a:p>
        </p:txBody>
      </p:sp>
    </p:spTree>
    <p:extLst>
      <p:ext uri="{BB962C8B-B14F-4D97-AF65-F5344CB8AC3E}">
        <p14:creationId xmlns:p14="http://schemas.microsoft.com/office/powerpoint/2010/main" val="38146048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D210BB0-8DA6-F34B-BE2D-FD2338740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/>
                <a:ea typeface="Arial"/>
                <a:cs typeface="Arial"/>
                <a:sym typeface="Arial"/>
              </a:rPr>
              <a:t>PostgreSQL Indexes</a:t>
            </a:r>
            <a:endParaRPr lang="en-PK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9C8F55-1DFC-0D41-ACB1-2A53E00F73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https://www.postgresql.org/docs/current/indexes.html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PK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4"/>
          <p:cNvSpPr/>
          <p:nvPr/>
        </p:nvSpPr>
        <p:spPr>
          <a:xfrm>
            <a:off x="208061" y="4355252"/>
            <a:ext cx="11779807" cy="17082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500"/>
              <a:buFont typeface="Courier New"/>
              <a:buNone/>
            </a:pPr>
            <a:r>
              <a:rPr lang="en-US" sz="15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postgres=# </a:t>
            </a:r>
            <a:r>
              <a:rPr lang="en-US" sz="15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EXPLAIN</a:t>
            </a:r>
            <a:r>
              <a:rPr lang="en-US" sz="1500" b="0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5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SELECT</a:t>
            </a:r>
            <a:r>
              <a:rPr lang="en-US" sz="1500" b="0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5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name </a:t>
            </a:r>
            <a:r>
              <a:rPr lang="en-US" sz="15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n-US" sz="15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bar </a:t>
            </a:r>
            <a:r>
              <a:rPr lang="en-US" sz="15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WHERE</a:t>
            </a:r>
            <a:r>
              <a:rPr lang="en-US" sz="15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id = 5432;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500"/>
              <a:buFont typeface="Courier New"/>
              <a:buNone/>
            </a:pPr>
            <a:r>
              <a:rPr lang="en-US" sz="15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         	                        QUERY PLAN                                 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500"/>
              <a:buFont typeface="Courier New"/>
              <a:buNone/>
            </a:pPr>
            <a:r>
              <a:rPr lang="en-US" sz="15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----------------------------------------------------------------------------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500"/>
              <a:buFont typeface="Courier New"/>
              <a:buNone/>
            </a:pPr>
            <a:r>
              <a:rPr lang="en-US" sz="1500" b="1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Bitmap Heap Scan on bar  (cost=939.93..</a:t>
            </a:r>
            <a:r>
              <a:rPr lang="en-US" sz="1500" b="1" i="0" u="none" strike="noStrike" cap="none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64313</a:t>
            </a:r>
            <a:r>
              <a:rPr lang="en-US" sz="1500" b="1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.02 rows=50000 width=32)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500"/>
              <a:buFont typeface="Courier New"/>
              <a:buNone/>
            </a:pPr>
            <a:r>
              <a:rPr lang="en-US" sz="15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Recheck Cond: (id = 5432)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500"/>
              <a:buFont typeface="Courier New"/>
              <a:buNone/>
            </a:pPr>
            <a:r>
              <a:rPr lang="en-US" sz="15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   	-&gt;  </a:t>
            </a:r>
            <a:r>
              <a:rPr lang="en-US" sz="1500" b="1" i="0" u="none" strike="noStrike" cap="none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Bitmap Index Scan </a:t>
            </a:r>
            <a:r>
              <a:rPr lang="en-US" sz="15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on </a:t>
            </a:r>
            <a:r>
              <a:rPr lang="en-US" sz="1500" b="0" i="0" u="none" strike="noStrike" cap="none" dirty="0" err="1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bar_idx</a:t>
            </a:r>
            <a:r>
              <a:rPr lang="en-US" sz="15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  (cost=0.00..927.43 rows=50000 width=0)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500"/>
              <a:buFont typeface="Courier New"/>
              <a:buNone/>
            </a:pPr>
            <a:r>
              <a:rPr lang="en-US" sz="15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         	Index Cond: (id = 5432)</a:t>
            </a:r>
            <a:endParaRPr dirty="0"/>
          </a:p>
        </p:txBody>
      </p:sp>
      <p:sp>
        <p:nvSpPr>
          <p:cNvPr id="127" name="Google Shape;127;p14"/>
          <p:cNvSpPr/>
          <p:nvPr/>
        </p:nvSpPr>
        <p:spPr>
          <a:xfrm>
            <a:off x="179999" y="3946357"/>
            <a:ext cx="11807869" cy="3231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ourier New"/>
              <a:buNone/>
            </a:pPr>
            <a:r>
              <a:rPr lang="en-US" sz="1500" b="1" i="0" u="none" strike="noStrike" cap="none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postgres=# </a:t>
            </a:r>
            <a:r>
              <a:rPr lang="en-US" sz="15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CREATE INDEX </a:t>
            </a:r>
            <a:r>
              <a:rPr lang="en-US" sz="1500" b="1" i="0" u="none" strike="noStrike" cap="none" dirty="0" err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bar_idx</a:t>
            </a:r>
            <a:r>
              <a:rPr lang="en-US" sz="1500" b="1" i="0" u="none" strike="noStrike" cap="none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ON bar(id);</a:t>
            </a:r>
            <a:endParaRPr sz="1500" b="0" i="0" u="none" strike="noStrike" cap="none" dirty="0">
              <a:solidFill>
                <a:srgbClr val="373737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28" name="Google Shape;128;p14"/>
          <p:cNvSpPr/>
          <p:nvPr/>
        </p:nvSpPr>
        <p:spPr>
          <a:xfrm>
            <a:off x="179999" y="2610042"/>
            <a:ext cx="11807869" cy="12465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500"/>
              <a:buFont typeface="Courier New"/>
              <a:buNone/>
            </a:pPr>
            <a:r>
              <a:rPr lang="en-US" sz="15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postgres=# </a:t>
            </a:r>
            <a:r>
              <a:rPr lang="en-US" sz="15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EXPLAIN</a:t>
            </a:r>
            <a:r>
              <a:rPr lang="en-US" sz="15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5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SELECT</a:t>
            </a:r>
            <a:r>
              <a:rPr lang="en-US" sz="15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name </a:t>
            </a:r>
            <a:r>
              <a:rPr lang="en-US" sz="15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n-US" sz="15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bar </a:t>
            </a:r>
            <a:r>
              <a:rPr lang="en-US" sz="15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WHERE</a:t>
            </a:r>
            <a:r>
              <a:rPr lang="en-US" sz="15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id = 5432;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500"/>
              <a:buFont typeface="Courier New"/>
              <a:buNone/>
            </a:pPr>
            <a:r>
              <a:rPr lang="en-US" sz="15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      	                                QUERY PLAN                          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500"/>
              <a:buFont typeface="Courier New"/>
              <a:buNone/>
            </a:pPr>
            <a:r>
              <a:rPr lang="en-US" sz="15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----------------------------------------------------------------------------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ourier New"/>
              <a:buNone/>
            </a:pPr>
            <a:r>
              <a:rPr lang="en-US" sz="1500" b="1" i="0" u="none" strike="noStrike" cap="none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Seq Scan </a:t>
            </a:r>
            <a:r>
              <a:rPr lang="en-US" sz="1500" b="1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on bar  (cost=0.00..</a:t>
            </a:r>
            <a:r>
              <a:rPr lang="en-US" sz="1500" b="1" i="0" u="none" strike="noStrike" cap="none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159235</a:t>
            </a:r>
            <a:r>
              <a:rPr lang="en-US" sz="1500" b="1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.00 rows=38216 width=32)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500"/>
              <a:buFont typeface="Courier New"/>
              <a:buNone/>
            </a:pPr>
            <a:r>
              <a:rPr lang="en-US" sz="15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Filter: (id = 5432)</a:t>
            </a:r>
            <a:endParaRPr dirty="0"/>
          </a:p>
        </p:txBody>
      </p:sp>
      <p:sp>
        <p:nvSpPr>
          <p:cNvPr id="129" name="Google Shape;129;p14"/>
          <p:cNvSpPr txBox="1">
            <a:spLocks noGrp="1"/>
          </p:cNvSpPr>
          <p:nvPr>
            <p:ph type="title"/>
          </p:nvPr>
        </p:nvSpPr>
        <p:spPr>
          <a:xfrm>
            <a:off x="154910" y="138662"/>
            <a:ext cx="11846761" cy="4734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r>
              <a:rPr lang="en-US" b="0" dirty="0"/>
              <a:t>Why Index?                                                                                  </a:t>
            </a:r>
            <a:endParaRPr b="0" dirty="0"/>
          </a:p>
        </p:txBody>
      </p:sp>
      <p:sp>
        <p:nvSpPr>
          <p:cNvPr id="135" name="Google Shape;135;p14"/>
          <p:cNvSpPr txBox="1">
            <a:spLocks noGrp="1"/>
          </p:cNvSpPr>
          <p:nvPr>
            <p:ph idx="4294967295"/>
          </p:nvPr>
        </p:nvSpPr>
        <p:spPr>
          <a:xfrm>
            <a:off x="311150" y="823913"/>
            <a:ext cx="11880850" cy="1708150"/>
          </a:xfrm>
          <a:prstGeom prst="rect">
            <a:avLst/>
          </a:prstGeom>
          <a:noFill/>
          <a:ln>
            <a:noFill/>
          </a:ln>
          <a:effectLst>
            <a:outerShdw dist="12700" dir="16200000" rotWithShape="0">
              <a:srgbClr val="000000">
                <a:alpha val="18823"/>
              </a:srgbClr>
            </a:outerShdw>
          </a:effectLst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28575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Arial"/>
              <a:buChar char="•"/>
            </a:pPr>
            <a:r>
              <a:rPr lang="en-US" sz="1600" b="0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Indexes are entry points for tables</a:t>
            </a:r>
            <a:endParaRPr sz="1600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lvl="0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Arial"/>
              <a:buChar char="•"/>
            </a:pPr>
            <a:r>
              <a:rPr lang="en-US" sz="1600" b="0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Index used to locate the tuples </a:t>
            </a:r>
            <a:r>
              <a:rPr lang="en-US" sz="1600" b="0" dirty="0">
                <a:latin typeface="Arial" panose="020B0604020202020204" pitchFamily="34" charset="0"/>
                <a:cs typeface="Arial" panose="020B0604020202020204" pitchFamily="34" charset="0"/>
              </a:rPr>
              <a:t>in </a:t>
            </a:r>
            <a:r>
              <a:rPr lang="en-US" sz="1600" b="0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the table</a:t>
            </a:r>
            <a:endParaRPr sz="1600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lvl="0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Arial"/>
              <a:buChar char="•"/>
            </a:pPr>
            <a:r>
              <a:rPr lang="en-US" sz="1600" b="0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The sole reason to have an index is performance</a:t>
            </a:r>
            <a:endParaRPr sz="1600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lvl="0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Arial"/>
              <a:buChar char="•"/>
            </a:pPr>
            <a:r>
              <a:rPr lang="en-US" sz="1600" b="0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Index is stored separately from the table’s main storage (PostgreSQL Heap)</a:t>
            </a:r>
            <a:endParaRPr sz="1600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lvl="0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Arial"/>
              <a:buChar char="•"/>
            </a:pPr>
            <a:r>
              <a:rPr lang="en-US" sz="1600" b="0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More storage required to store the index along with original table</a:t>
            </a:r>
            <a:endParaRPr sz="16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1" name="Google Shape;131;p14"/>
          <p:cNvSpPr txBox="1"/>
          <p:nvPr/>
        </p:nvSpPr>
        <p:spPr>
          <a:xfrm>
            <a:off x="6096000" y="4629636"/>
            <a:ext cx="2110096" cy="277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Arial"/>
              <a:buNone/>
            </a:pPr>
            <a:r>
              <a:rPr lang="en-US" sz="1200" dirty="0">
                <a:solidFill>
                  <a:srgbClr val="FF0000"/>
                </a:solidFill>
              </a:rPr>
              <a:t>64313/159235</a:t>
            </a:r>
            <a:r>
              <a:rPr lang="en-US" sz="1200" b="1" i="0" u="none" strike="noStrike" cap="none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* </a:t>
            </a:r>
            <a:r>
              <a:rPr lang="en-US" sz="1200" dirty="0">
                <a:solidFill>
                  <a:srgbClr val="FF0000"/>
                </a:solidFill>
              </a:rPr>
              <a:t>100</a:t>
            </a:r>
            <a:r>
              <a:rPr lang="en-US" sz="1200" b="1" i="0" u="none" strike="noStrike" cap="none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= </a:t>
            </a:r>
            <a:r>
              <a:rPr lang="en-US" sz="1200" dirty="0">
                <a:solidFill>
                  <a:srgbClr val="FF0000"/>
                </a:solidFill>
              </a:rPr>
              <a:t>40</a:t>
            </a:r>
            <a:r>
              <a:rPr lang="en-US" sz="1200" b="1" i="0" u="none" strike="noStrike" cap="none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%</a:t>
            </a:r>
            <a:endParaRPr dirty="0"/>
          </a:p>
        </p:txBody>
      </p:sp>
      <p:sp>
        <p:nvSpPr>
          <p:cNvPr id="132" name="Google Shape;132;p14"/>
          <p:cNvSpPr txBox="1"/>
          <p:nvPr/>
        </p:nvSpPr>
        <p:spPr>
          <a:xfrm>
            <a:off x="3424592" y="2892486"/>
            <a:ext cx="1324238" cy="277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Arial"/>
              <a:buNone/>
            </a:pPr>
            <a:r>
              <a:rPr lang="en-US" sz="1200" dirty="0">
                <a:solidFill>
                  <a:srgbClr val="FF0000"/>
                </a:solidFill>
              </a:rPr>
              <a:t>Cost</a:t>
            </a:r>
            <a:r>
              <a:rPr lang="en-US" sz="1200" b="1" i="0" u="none" strike="noStrike" cap="none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dirty="0">
                <a:solidFill>
                  <a:srgbClr val="FF0000"/>
                </a:solidFill>
              </a:rPr>
              <a:t>of</a:t>
            </a:r>
            <a:r>
              <a:rPr lang="en-US" sz="1200" b="1" i="0" u="none" strike="noStrike" cap="none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dirty="0">
                <a:solidFill>
                  <a:srgbClr val="FF0000"/>
                </a:solidFill>
              </a:rPr>
              <a:t>the</a:t>
            </a:r>
            <a:r>
              <a:rPr lang="en-US" sz="1200" b="1" i="0" u="none" strike="noStrike" cap="none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dirty="0">
                <a:solidFill>
                  <a:srgbClr val="FF0000"/>
                </a:solidFill>
              </a:rPr>
              <a:t>query</a:t>
            </a:r>
            <a:r>
              <a:rPr lang="en-US" sz="1200" b="1" i="0" u="none" strike="noStrike" cap="none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200" b="1" i="0" u="none" strike="noStrike" cap="none" dirty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14"/>
          <p:cNvSpPr/>
          <p:nvPr/>
        </p:nvSpPr>
        <p:spPr>
          <a:xfrm>
            <a:off x="3424592" y="3260130"/>
            <a:ext cx="891600" cy="337800"/>
          </a:xfrm>
          <a:prstGeom prst="rect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Exo 2"/>
              <a:buNone/>
            </a:pPr>
            <a:endParaRPr sz="1800" b="0" i="0" u="none" strike="noStrike" cap="none">
              <a:solidFill>
                <a:srgbClr val="373737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134" name="Google Shape;134;p14"/>
          <p:cNvSpPr/>
          <p:nvPr/>
        </p:nvSpPr>
        <p:spPr>
          <a:xfrm>
            <a:off x="4587992" y="5061559"/>
            <a:ext cx="765900" cy="337800"/>
          </a:xfrm>
          <a:prstGeom prst="rect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Exo 2"/>
              <a:buNone/>
            </a:pPr>
            <a:endParaRPr sz="1800" b="0" i="0" u="none" strike="noStrike" cap="none">
              <a:solidFill>
                <a:srgbClr val="373737"/>
              </a:solidFill>
              <a:latin typeface="Exo 2"/>
              <a:ea typeface="Exo 2"/>
              <a:cs typeface="Exo 2"/>
              <a:sym typeface="Exo 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r"/>
      </p:transition>
    </mc:Choice>
    <mc:Fallback xmlns="">
      <p:transition>
        <p:wipe dir="r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1" grpId="0"/>
      <p:bldP spid="132" grpId="0"/>
      <p:bldP spid="133" grpId="0" animBg="1"/>
      <p:bldP spid="13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5"/>
          <p:cNvSpPr/>
          <p:nvPr/>
        </p:nvSpPr>
        <p:spPr>
          <a:xfrm>
            <a:off x="179999" y="1958342"/>
            <a:ext cx="11799480" cy="36933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Courier New"/>
              <a:buNone/>
            </a:pPr>
            <a:r>
              <a:rPr lang="en-US" sz="18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postgres=# </a:t>
            </a:r>
            <a:r>
              <a:rPr lang="en-US" sz="18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CREATE</a:t>
            </a:r>
            <a:r>
              <a:rPr lang="en-US" sz="18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8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INDEX</a:t>
            </a:r>
            <a:r>
              <a:rPr lang="en-US" sz="18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idx_btree ON bar(id);</a:t>
            </a:r>
            <a:endParaRPr dirty="0"/>
          </a:p>
        </p:txBody>
      </p:sp>
      <p:sp>
        <p:nvSpPr>
          <p:cNvPr id="141" name="Google Shape;141;p15"/>
          <p:cNvSpPr/>
          <p:nvPr/>
        </p:nvSpPr>
        <p:spPr>
          <a:xfrm>
            <a:off x="179999" y="2553835"/>
            <a:ext cx="11799480" cy="120032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Courier New"/>
              <a:buNone/>
            </a:pPr>
            <a:r>
              <a:rPr lang="en-US" sz="18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postgres=# </a:t>
            </a:r>
            <a:r>
              <a:rPr lang="en-US" sz="1800" b="1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SELECT</a:t>
            </a:r>
            <a:r>
              <a:rPr lang="en-US" sz="18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relfilenode </a:t>
            </a:r>
            <a:r>
              <a:rPr lang="en-US" sz="1800" b="1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FROM</a:t>
            </a:r>
            <a:r>
              <a:rPr lang="en-US" sz="18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pg_class </a:t>
            </a:r>
            <a:r>
              <a:rPr lang="en-US" sz="1800" b="1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WHERE</a:t>
            </a:r>
            <a:r>
              <a:rPr lang="en-US" sz="18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relname </a:t>
            </a:r>
            <a:r>
              <a:rPr lang="en-US" sz="1800" b="1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LIKE</a:t>
            </a:r>
            <a:r>
              <a:rPr lang="en-US" sz="18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‘idx_btree’;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Courier New"/>
              <a:buNone/>
            </a:pPr>
            <a:r>
              <a:rPr lang="en-US" sz="18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 	relfilenode 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Courier New"/>
              <a:buNone/>
            </a:pPr>
            <a:r>
              <a:rPr lang="en-US" sz="18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	-------------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Courier New"/>
              <a:buNone/>
            </a:pPr>
            <a:r>
              <a:rPr lang="en-US" sz="18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        16425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42" name="Google Shape;142;p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F63"/>
              </a:buClr>
              <a:buSzPts val="2600"/>
              <a:buFont typeface="Arial"/>
              <a:buNone/>
            </a:pPr>
            <a:r>
              <a:rPr lang="en-US" b="0" dirty="0"/>
              <a:t>Index</a:t>
            </a:r>
            <a:endParaRPr b="0" i="1" dirty="0"/>
          </a:p>
        </p:txBody>
      </p:sp>
      <p:sp>
        <p:nvSpPr>
          <p:cNvPr id="144" name="Google Shape;144;p15"/>
          <p:cNvSpPr txBox="1"/>
          <p:nvPr/>
        </p:nvSpPr>
        <p:spPr>
          <a:xfrm>
            <a:off x="2204083" y="3402551"/>
            <a:ext cx="2256946" cy="231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Arial"/>
              <a:buNone/>
            </a:pPr>
            <a:r>
              <a:rPr lang="en-US" sz="1200" dirty="0">
                <a:solidFill>
                  <a:srgbClr val="FF0000"/>
                </a:solidFill>
                <a:latin typeface="Ink Free" panose="03080402000500000000" pitchFamily="66" charset="0"/>
              </a:rPr>
              <a:t>Physical</a:t>
            </a:r>
            <a:r>
              <a:rPr lang="en-US" sz="1200" b="1" i="0" u="none" strike="noStrike" cap="none" dirty="0">
                <a:solidFill>
                  <a:srgbClr val="FF0000"/>
                </a:solidFill>
                <a:latin typeface="Ink Free" panose="03080402000500000000" pitchFamily="66" charset="0"/>
                <a:sym typeface="Arial"/>
              </a:rPr>
              <a:t> </a:t>
            </a:r>
            <a:r>
              <a:rPr lang="en-US" sz="1200" dirty="0">
                <a:solidFill>
                  <a:srgbClr val="FF0000"/>
                </a:solidFill>
                <a:latin typeface="Ink Free" panose="03080402000500000000" pitchFamily="66" charset="0"/>
              </a:rPr>
              <a:t>file</a:t>
            </a:r>
            <a:r>
              <a:rPr lang="en-US" sz="1200" b="1" i="0" u="none" strike="noStrike" cap="none" dirty="0">
                <a:solidFill>
                  <a:srgbClr val="FF0000"/>
                </a:solidFill>
                <a:latin typeface="Ink Free" panose="03080402000500000000" pitchFamily="66" charset="0"/>
                <a:sym typeface="Arial"/>
              </a:rPr>
              <a:t> </a:t>
            </a:r>
            <a:r>
              <a:rPr lang="en-US" sz="1200" dirty="0">
                <a:solidFill>
                  <a:srgbClr val="FF0000"/>
                </a:solidFill>
                <a:latin typeface="Ink Free" panose="03080402000500000000" pitchFamily="66" charset="0"/>
              </a:rPr>
              <a:t>name</a:t>
            </a:r>
            <a:r>
              <a:rPr lang="en-US" sz="1200" b="1" i="0" u="none" strike="noStrike" cap="none" dirty="0">
                <a:solidFill>
                  <a:srgbClr val="FF0000"/>
                </a:solidFill>
                <a:latin typeface="Ink Free" panose="03080402000500000000" pitchFamily="66" charset="0"/>
                <a:sym typeface="Arial"/>
              </a:rPr>
              <a:t> </a:t>
            </a:r>
            <a:r>
              <a:rPr lang="en-US" sz="1200" dirty="0">
                <a:solidFill>
                  <a:srgbClr val="FF0000"/>
                </a:solidFill>
                <a:latin typeface="Ink Free" panose="03080402000500000000" pitchFamily="66" charset="0"/>
              </a:rPr>
              <a:t>of</a:t>
            </a:r>
            <a:r>
              <a:rPr lang="en-US" sz="1200" b="1" i="0" u="none" strike="noStrike" cap="none" dirty="0">
                <a:solidFill>
                  <a:srgbClr val="FF0000"/>
                </a:solidFill>
                <a:latin typeface="Ink Free" panose="03080402000500000000" pitchFamily="66" charset="0"/>
                <a:sym typeface="Arial"/>
              </a:rPr>
              <a:t> </a:t>
            </a:r>
            <a:r>
              <a:rPr lang="en-US" sz="1200" dirty="0">
                <a:solidFill>
                  <a:srgbClr val="FF0000"/>
                </a:solidFill>
                <a:latin typeface="Ink Free" panose="03080402000500000000" pitchFamily="66" charset="0"/>
              </a:rPr>
              <a:t>the</a:t>
            </a:r>
            <a:r>
              <a:rPr lang="en-US" sz="1200" b="1" i="0" u="none" strike="noStrike" cap="none" dirty="0">
                <a:solidFill>
                  <a:srgbClr val="FF0000"/>
                </a:solidFill>
                <a:latin typeface="Ink Free" panose="03080402000500000000" pitchFamily="66" charset="0"/>
                <a:sym typeface="Arial"/>
              </a:rPr>
              <a:t> </a:t>
            </a:r>
            <a:r>
              <a:rPr lang="en-US" sz="1200" dirty="0">
                <a:solidFill>
                  <a:srgbClr val="FF0000"/>
                </a:solidFill>
                <a:latin typeface="Ink Free" panose="03080402000500000000" pitchFamily="66" charset="0"/>
              </a:rPr>
              <a:t>index</a:t>
            </a:r>
            <a:endParaRPr sz="1200" dirty="0">
              <a:solidFill>
                <a:srgbClr val="FF0000"/>
              </a:solidFill>
              <a:latin typeface="Ink Free" panose="03080402000500000000" pitchFamily="66" charset="0"/>
            </a:endParaRPr>
          </a:p>
        </p:txBody>
      </p:sp>
      <p:sp>
        <p:nvSpPr>
          <p:cNvPr id="145" name="Google Shape;145;p15"/>
          <p:cNvSpPr txBox="1"/>
          <p:nvPr/>
        </p:nvSpPr>
        <p:spPr>
          <a:xfrm>
            <a:off x="4989762" y="2306733"/>
            <a:ext cx="2894131" cy="269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Clr>
                <a:srgbClr val="FF0000"/>
              </a:buClr>
              <a:buSzPts val="1200"/>
            </a:pPr>
            <a:r>
              <a:rPr lang="en-US" sz="1200" dirty="0">
                <a:solidFill>
                  <a:srgbClr val="FF0000"/>
                </a:solidFill>
                <a:latin typeface="Ink Free" panose="03080402000500000000" pitchFamily="66" charset="0"/>
              </a:rPr>
              <a:t>PostgreSQL’s Catalog for relations/index</a:t>
            </a:r>
            <a:endParaRPr sz="1200" dirty="0">
              <a:solidFill>
                <a:srgbClr val="FF0000"/>
              </a:solidFill>
              <a:latin typeface="Ink Free" panose="03080402000500000000" pitchFamily="66" charset="0"/>
            </a:endParaRPr>
          </a:p>
        </p:txBody>
      </p:sp>
      <p:sp>
        <p:nvSpPr>
          <p:cNvPr id="146" name="Google Shape;146;p15"/>
          <p:cNvSpPr/>
          <p:nvPr/>
        </p:nvSpPr>
        <p:spPr>
          <a:xfrm>
            <a:off x="179999" y="4714318"/>
            <a:ext cx="11799480" cy="120032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Exo 2"/>
              <a:buNone/>
            </a:pPr>
            <a:r>
              <a:rPr lang="en-US" sz="1800" b="0" i="0" u="none" strike="noStrike" cap="none" dirty="0">
                <a:solidFill>
                  <a:srgbClr val="373737"/>
                </a:solidFill>
                <a:latin typeface="Exo 2"/>
                <a:ea typeface="Exo 2"/>
                <a:cs typeface="Exo 2"/>
                <a:sym typeface="Exo 2"/>
              </a:rPr>
              <a:t>The physical file on disk can be seen in the PostgreSQL $PGDATA directory.</a:t>
            </a:r>
            <a:br>
              <a:rPr lang="en-US" sz="18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endParaRPr sz="1800" b="0" i="0" u="none" strike="noStrike" cap="none" dirty="0">
              <a:solidFill>
                <a:srgbClr val="37373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Courier New"/>
              <a:buNone/>
            </a:pPr>
            <a:r>
              <a:rPr lang="en-US" sz="18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$ ls -</a:t>
            </a:r>
            <a:r>
              <a:rPr lang="en-US" sz="1800" b="0" i="0" u="none" strike="noStrike" cap="none" dirty="0" err="1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lrt</a:t>
            </a:r>
            <a:r>
              <a:rPr lang="en-US" sz="18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$PGDATA/13680/16425 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Courier New"/>
              <a:buNone/>
            </a:pPr>
            <a:r>
              <a:rPr lang="en-US" sz="18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-</a:t>
            </a:r>
            <a:r>
              <a:rPr lang="en-US" sz="1800" b="0" i="0" u="none" strike="noStrike" cap="none" dirty="0" err="1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rw</a:t>
            </a:r>
            <a:r>
              <a:rPr lang="en-US" sz="18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-------1 vagrant vagrant 1073741824 Apr 29 13:05 $PGDATA/base/13680/16425</a:t>
            </a:r>
            <a:endParaRPr dirty="0"/>
          </a:p>
        </p:txBody>
      </p:sp>
      <p:sp>
        <p:nvSpPr>
          <p:cNvPr id="147" name="Google Shape;147;p15"/>
          <p:cNvSpPr txBox="1"/>
          <p:nvPr/>
        </p:nvSpPr>
        <p:spPr>
          <a:xfrm>
            <a:off x="179999" y="1085850"/>
            <a:ext cx="11880000" cy="646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rgbClr val="373737"/>
                </a:solidFill>
                <a:latin typeface="Exo 2"/>
                <a:ea typeface="Exo 2"/>
                <a:cs typeface="Exo 2"/>
                <a:sym typeface="Exo 2"/>
              </a:rPr>
              <a:t>PostgreSQL standard way to create a index</a:t>
            </a:r>
            <a:endParaRPr dirty="0"/>
          </a:p>
          <a:p>
            <a:pPr marL="32004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Exo 2"/>
              <a:buNone/>
            </a:pPr>
            <a:r>
              <a:rPr lang="en-US" sz="1800" b="0" i="1" u="sng" strike="noStrike" cap="none" dirty="0">
                <a:solidFill>
                  <a:schemeClr val="hlink"/>
                </a:solidFill>
                <a:latin typeface="Exo 2"/>
                <a:ea typeface="Exo 2"/>
                <a:cs typeface="Exo 2"/>
                <a:sym typeface="Exo 2"/>
                <a:hlinkClick r:id="rId3"/>
              </a:rPr>
              <a:t>(https://www.postgresql.org/docs/current/sql-createindex.html</a:t>
            </a:r>
            <a:r>
              <a:rPr lang="en-US" sz="1800" b="0" i="1" u="none" strike="noStrike" cap="none" dirty="0">
                <a:solidFill>
                  <a:srgbClr val="373737"/>
                </a:solidFill>
                <a:latin typeface="Exo 2"/>
                <a:ea typeface="Exo 2"/>
                <a:cs typeface="Exo 2"/>
                <a:sym typeface="Exo 2"/>
              </a:rPr>
              <a:t>)</a:t>
            </a:r>
            <a:endParaRPr dirty="0"/>
          </a:p>
        </p:txBody>
      </p:sp>
      <p:sp>
        <p:nvSpPr>
          <p:cNvPr id="148" name="Google Shape;148;p15"/>
          <p:cNvSpPr txBox="1"/>
          <p:nvPr/>
        </p:nvSpPr>
        <p:spPr>
          <a:xfrm>
            <a:off x="180000" y="3980325"/>
            <a:ext cx="11259905" cy="369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rgbClr val="373737"/>
                </a:solidFill>
                <a:latin typeface="Exo 2"/>
                <a:ea typeface="Exo 2"/>
                <a:cs typeface="Exo 2"/>
                <a:sym typeface="Exo 2"/>
              </a:rPr>
              <a:t>PostgreSQL index has its own file on disk.</a:t>
            </a:r>
            <a:endParaRPr dirty="0"/>
          </a:p>
        </p:txBody>
      </p:sp>
      <p:sp>
        <p:nvSpPr>
          <p:cNvPr id="149" name="Google Shape;149;p15"/>
          <p:cNvSpPr/>
          <p:nvPr/>
        </p:nvSpPr>
        <p:spPr>
          <a:xfrm>
            <a:off x="1209000" y="3349303"/>
            <a:ext cx="891540" cy="337740"/>
          </a:xfrm>
          <a:prstGeom prst="rect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Exo 2"/>
              <a:buNone/>
            </a:pPr>
            <a:endParaRPr sz="1800" b="0" i="0" u="none" strike="noStrike" cap="none">
              <a:solidFill>
                <a:srgbClr val="373737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150" name="Google Shape;150;p15"/>
          <p:cNvSpPr/>
          <p:nvPr/>
        </p:nvSpPr>
        <p:spPr>
          <a:xfrm>
            <a:off x="4989762" y="2576108"/>
            <a:ext cx="1106237" cy="337740"/>
          </a:xfrm>
          <a:prstGeom prst="rect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Exo 2"/>
              <a:buNone/>
            </a:pPr>
            <a:endParaRPr sz="1800" b="0" i="0" u="none" strike="noStrike" cap="none">
              <a:solidFill>
                <a:srgbClr val="373737"/>
              </a:solidFill>
              <a:latin typeface="Exo 2"/>
              <a:ea typeface="Exo 2"/>
              <a:cs typeface="Exo 2"/>
              <a:sym typeface="Exo 2"/>
            </a:endParaRPr>
          </a:p>
        </p:txBody>
      </p:sp>
    </p:spTree>
    <p:extLst>
      <p:ext uri="{BB962C8B-B14F-4D97-AF65-F5344CB8AC3E}">
        <p14:creationId xmlns:p14="http://schemas.microsoft.com/office/powerpoint/2010/main" val="824452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r"/>
      </p:transition>
    </mc:Choice>
    <mc:Fallback xmlns="">
      <p:transition>
        <p:wipe dir="r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4" grpId="0"/>
      <p:bldP spid="145" grpId="0"/>
      <p:bldP spid="149" grpId="0" animBg="1"/>
      <p:bldP spid="15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6"/>
          <p:cNvSpPr/>
          <p:nvPr/>
        </p:nvSpPr>
        <p:spPr>
          <a:xfrm>
            <a:off x="179999" y="1737898"/>
            <a:ext cx="11799480" cy="36933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Courier New"/>
              <a:buNone/>
            </a:pPr>
            <a:r>
              <a:rPr lang="en-US" sz="18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postgres=# </a:t>
            </a:r>
            <a:r>
              <a:rPr lang="en-US" sz="18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CREATE</a:t>
            </a:r>
            <a:r>
              <a:rPr lang="en-US" sz="1800" b="0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8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INDEX</a:t>
            </a:r>
            <a:r>
              <a:rPr lang="en-US" sz="1800" b="0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800" b="0" i="0" u="none" strike="noStrike" cap="none" dirty="0" err="1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bar_idx</a:t>
            </a:r>
            <a:r>
              <a:rPr lang="en-US" sz="18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8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ON</a:t>
            </a:r>
            <a:r>
              <a:rPr lang="en-US" sz="18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bar(</a:t>
            </a:r>
            <a:r>
              <a:rPr lang="en-US" sz="1800" b="1" i="0" u="none" strike="noStrike" cap="none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lang="en-US" sz="18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dirty="0"/>
          </a:p>
        </p:txBody>
      </p:sp>
      <p:sp>
        <p:nvSpPr>
          <p:cNvPr id="156" name="Google Shape;156;p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F63"/>
              </a:buClr>
              <a:buSzPts val="2600"/>
              <a:buFont typeface="Arial"/>
              <a:buNone/>
            </a:pPr>
            <a:r>
              <a:rPr lang="en-US" b="0" dirty="0"/>
              <a:t>Creating Index 1/2</a:t>
            </a:r>
            <a:endParaRPr b="0" i="1" dirty="0"/>
          </a:p>
        </p:txBody>
      </p:sp>
      <p:sp>
        <p:nvSpPr>
          <p:cNvPr id="158" name="Google Shape;158;p16"/>
          <p:cNvSpPr txBox="1"/>
          <p:nvPr/>
        </p:nvSpPr>
        <p:spPr>
          <a:xfrm>
            <a:off x="4875616" y="1439900"/>
            <a:ext cx="2440767" cy="244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Clr>
                <a:srgbClr val="FF0000"/>
              </a:buClr>
              <a:buSzPts val="1200"/>
            </a:pPr>
            <a:r>
              <a:rPr lang="en-US" sz="1200" dirty="0">
                <a:solidFill>
                  <a:srgbClr val="FF0000"/>
                </a:solidFill>
                <a:latin typeface="Ink Free" panose="03080402000500000000" pitchFamily="66" charset="0"/>
              </a:rPr>
              <a:t>”bar” is a table and ”id” is column </a:t>
            </a:r>
            <a:endParaRPr sz="1200" dirty="0">
              <a:solidFill>
                <a:srgbClr val="FF0000"/>
              </a:solidFill>
              <a:latin typeface="Ink Free" panose="03080402000500000000" pitchFamily="66" charset="0"/>
            </a:endParaRPr>
          </a:p>
        </p:txBody>
      </p:sp>
      <p:sp>
        <p:nvSpPr>
          <p:cNvPr id="159" name="Google Shape;159;p16"/>
          <p:cNvSpPr/>
          <p:nvPr/>
        </p:nvSpPr>
        <p:spPr>
          <a:xfrm>
            <a:off x="179999" y="2361599"/>
            <a:ext cx="11799480" cy="3600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Courier New"/>
              <a:buNone/>
            </a:pPr>
            <a:r>
              <a:rPr lang="en-US" sz="2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postgres=# </a:t>
            </a:r>
            <a:r>
              <a:rPr lang="en-US" sz="20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EXPLAIN</a:t>
            </a:r>
            <a:r>
              <a:rPr lang="en-US" sz="2000" b="0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0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SELECT</a:t>
            </a:r>
            <a:r>
              <a:rPr lang="en-US" sz="2000" b="0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name </a:t>
            </a:r>
            <a:r>
              <a:rPr lang="en-US" sz="20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n-US" sz="2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bar </a:t>
            </a:r>
            <a:r>
              <a:rPr lang="en-US" sz="20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WHERE</a:t>
            </a:r>
            <a:r>
              <a:rPr lang="en-US" sz="2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id = 5432;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Courier New"/>
              <a:buNone/>
            </a:pPr>
            <a:r>
              <a:rPr lang="en-US" sz="2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                                     QUERY PLAN     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Courier New"/>
              <a:buNone/>
            </a:pPr>
            <a:r>
              <a:rPr lang="en-US" sz="2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---------------------------------------------------------------------- 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ourier New"/>
              <a:buNone/>
            </a:pPr>
            <a:r>
              <a:rPr lang="en-US" sz="2000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Bitmap Heap Scan </a:t>
            </a:r>
            <a:r>
              <a:rPr lang="en-US" sz="2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on bar (cost=939.93..64313.02 rows=50000 width=32)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Courier New"/>
              <a:buNone/>
            </a:pPr>
            <a:r>
              <a:rPr lang="en-US" sz="2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   Recheck Cond: (id = 5432)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Courier New"/>
              <a:buNone/>
            </a:pPr>
            <a:r>
              <a:rPr lang="en-US" sz="2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  -&gt;  </a:t>
            </a:r>
            <a:r>
              <a:rPr lang="en-US" sz="2000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Bitmap Index Scan </a:t>
            </a:r>
            <a:r>
              <a:rPr lang="en-US" sz="2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on </a:t>
            </a:r>
            <a:r>
              <a:rPr lang="en-US" sz="2000" b="1" i="0" u="none" strike="noStrike" cap="none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bar_idx</a:t>
            </a:r>
            <a:r>
              <a:rPr lang="en-US" sz="2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 (cost=0.00..927.43 rows=50000 width=0)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Courier New"/>
              <a:buNone/>
            </a:pPr>
            <a:r>
              <a:rPr lang="en-US" sz="2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         Index Cond: (id = 5432)</a:t>
            </a:r>
            <a:endParaRPr dirty="0"/>
          </a:p>
        </p:txBody>
      </p:sp>
      <p:sp>
        <p:nvSpPr>
          <p:cNvPr id="160" name="Google Shape;160;p16"/>
          <p:cNvSpPr txBox="1"/>
          <p:nvPr/>
        </p:nvSpPr>
        <p:spPr>
          <a:xfrm>
            <a:off x="180000" y="1080000"/>
            <a:ext cx="11879999" cy="369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Index based on single column of the table</a:t>
            </a:r>
            <a:endParaRPr sz="1800" b="0" i="0" u="none" strike="noStrike" cap="none" dirty="0">
              <a:solidFill>
                <a:srgbClr val="373737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161" name="Google Shape;161;p16"/>
          <p:cNvSpPr/>
          <p:nvPr/>
        </p:nvSpPr>
        <p:spPr>
          <a:xfrm>
            <a:off x="4956699" y="1778301"/>
            <a:ext cx="981114" cy="337740"/>
          </a:xfrm>
          <a:prstGeom prst="rect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Exo 2"/>
              <a:buNone/>
            </a:pPr>
            <a:endParaRPr sz="1800" b="0" i="0" u="none" strike="noStrike" cap="none">
              <a:solidFill>
                <a:srgbClr val="373737"/>
              </a:solidFill>
              <a:latin typeface="Exo 2"/>
              <a:ea typeface="Exo 2"/>
              <a:cs typeface="Exo 2"/>
              <a:sym typeface="Exo 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r"/>
      </p:transition>
    </mc:Choice>
    <mc:Fallback xmlns="">
      <p:transition>
        <p:wipe dir="r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8" grpId="0"/>
      <p:bldP spid="16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5"/>
          <p:cNvSpPr/>
          <p:nvPr/>
        </p:nvSpPr>
        <p:spPr>
          <a:xfrm>
            <a:off x="180000" y="3721101"/>
            <a:ext cx="11757534" cy="231064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r>
              <a:rPr lang="en-US" sz="1800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</a:rPr>
              <a:t>CREATE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</a:rPr>
              <a:t>INDEX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FF0000"/>
                </a:solidFill>
                <a:latin typeface="Courier New"/>
                <a:ea typeface="Courier New"/>
                <a:cs typeface="Courier New"/>
              </a:rPr>
              <a:t>CONCURRENTLY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idx_btree </a:t>
            </a:r>
            <a:r>
              <a:rPr lang="en-US" sz="1800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</a:rPr>
              <a:t>ON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bar </a:t>
            </a:r>
            <a:r>
              <a:rPr lang="en-US" sz="1800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</a:rPr>
              <a:t>USING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BTREE(id);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CREATE INDEX</a:t>
            </a:r>
          </a:p>
          <a:p>
            <a:r>
              <a:rPr lang="en-US" sz="1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Time: 23025.372 </a:t>
            </a:r>
            <a:r>
              <a:rPr lang="en-US" sz="18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ms</a:t>
            </a:r>
            <a:r>
              <a:rPr lang="en-US" sz="1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(00:23.025)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</a:p>
        </p:txBody>
      </p:sp>
      <p:sp>
        <p:nvSpPr>
          <p:cNvPr id="141" name="Google Shape;141;p15"/>
          <p:cNvSpPr/>
          <p:nvPr/>
        </p:nvSpPr>
        <p:spPr>
          <a:xfrm>
            <a:off x="180000" y="1494543"/>
            <a:ext cx="11757534" cy="164235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r>
              <a:rPr lang="en-US" sz="1800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</a:rPr>
              <a:t>CREATE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</a:rPr>
              <a:t>INDEX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idx_btree </a:t>
            </a:r>
            <a:r>
              <a:rPr lang="en-US" sz="1800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</a:rPr>
              <a:t>ON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bar </a:t>
            </a:r>
            <a:r>
              <a:rPr lang="en-US" sz="1800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</a:rPr>
              <a:t>USING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</a:rPr>
              <a:t>BTREE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(id);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CREATE INDEX</a:t>
            </a:r>
          </a:p>
          <a:p>
            <a:r>
              <a:rPr lang="en-US" sz="1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Time: 12303.172 </a:t>
            </a:r>
            <a:r>
              <a:rPr lang="en-US" sz="18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ms</a:t>
            </a:r>
            <a:r>
              <a:rPr lang="en-US" sz="1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(00:12.303)</a:t>
            </a:r>
          </a:p>
        </p:txBody>
      </p:sp>
      <p:sp>
        <p:nvSpPr>
          <p:cNvPr id="142" name="Google Shape;142;p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lvl="0"/>
            <a:r>
              <a:rPr lang="en-US" b="0" dirty="0"/>
              <a:t>Creating Index 2/2</a:t>
            </a:r>
            <a:endParaRPr b="0" i="1" dirty="0"/>
          </a:p>
        </p:txBody>
      </p:sp>
      <p:sp>
        <p:nvSpPr>
          <p:cNvPr id="148" name="Google Shape;148;p15"/>
          <p:cNvSpPr txBox="1"/>
          <p:nvPr/>
        </p:nvSpPr>
        <p:spPr>
          <a:xfrm>
            <a:off x="179999" y="900000"/>
            <a:ext cx="11880000" cy="369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800" b="0" i="0" u="none" strike="noStrike" cap="none" dirty="0">
                <a:solidFill>
                  <a:srgbClr val="373737"/>
                </a:solidFill>
                <a:latin typeface="+mj-lt"/>
                <a:ea typeface="Exo 2"/>
                <a:cs typeface="Exo 2"/>
                <a:sym typeface="Exo 2"/>
              </a:rPr>
              <a:t>PostgreSQL locks the table when creating index</a:t>
            </a:r>
            <a:endParaRPr dirty="0">
              <a:latin typeface="+mj-lt"/>
            </a:endParaRPr>
          </a:p>
        </p:txBody>
      </p:sp>
      <p:sp>
        <p:nvSpPr>
          <p:cNvPr id="13" name="Google Shape;148;p15">
            <a:extLst>
              <a:ext uri="{FF2B5EF4-FFF2-40B4-BE49-F238E27FC236}">
                <a16:creationId xmlns:a16="http://schemas.microsoft.com/office/drawing/2014/main" id="{722A7F92-4BE3-774D-8AE5-AB84700EE5CE}"/>
              </a:ext>
            </a:extLst>
          </p:cNvPr>
          <p:cNvSpPr txBox="1"/>
          <p:nvPr/>
        </p:nvSpPr>
        <p:spPr>
          <a:xfrm>
            <a:off x="180000" y="3239184"/>
            <a:ext cx="11259905" cy="369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285750" lvl="0" indent="-285750">
              <a:buClr>
                <a:srgbClr val="373737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800" dirty="0"/>
              <a:t>CONCURRENTLY option creates the index without locking the table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r"/>
      </p:transition>
    </mc:Choice>
    <mc:Fallback xmlns="">
      <p:transition>
        <p:wipe dir="r"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7"/>
          <p:cNvSpPr txBox="1">
            <a:spLocks noGrp="1"/>
          </p:cNvSpPr>
          <p:nvPr>
            <p:ph type="title"/>
          </p:nvPr>
        </p:nvSpPr>
        <p:spPr>
          <a:xfrm>
            <a:off x="154910" y="138662"/>
            <a:ext cx="11846761" cy="4734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F63"/>
              </a:buClr>
              <a:buSzPts val="2600"/>
              <a:buFont typeface="Arial"/>
              <a:buNone/>
            </a:pPr>
            <a:r>
              <a:rPr lang="en-US" b="0" dirty="0"/>
              <a:t>Expression Index 1/2</a:t>
            </a:r>
            <a:endParaRPr b="0" dirty="0"/>
          </a:p>
        </p:txBody>
      </p:sp>
      <p:sp>
        <p:nvSpPr>
          <p:cNvPr id="170" name="Google Shape;170;p17"/>
          <p:cNvSpPr txBox="1"/>
          <p:nvPr/>
        </p:nvSpPr>
        <p:spPr>
          <a:xfrm>
            <a:off x="180000" y="2886718"/>
            <a:ext cx="11807868" cy="4428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6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CREATE</a:t>
            </a:r>
            <a:r>
              <a:rPr lang="en-US" sz="1600" b="0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6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INDEX</a:t>
            </a:r>
            <a:r>
              <a:rPr lang="en-US" sz="1600" b="0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idx_exp ON bar (lower(name));</a:t>
            </a:r>
            <a:endParaRPr dirty="0"/>
          </a:p>
        </p:txBody>
      </p:sp>
      <p:sp>
        <p:nvSpPr>
          <p:cNvPr id="171" name="Google Shape;171;p17"/>
          <p:cNvSpPr txBox="1"/>
          <p:nvPr/>
        </p:nvSpPr>
        <p:spPr>
          <a:xfrm>
            <a:off x="180000" y="900000"/>
            <a:ext cx="11807868" cy="184152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6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EXPLAIN SELECT * FROM 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bar </a:t>
            </a:r>
            <a:r>
              <a:rPr lang="en-US" sz="16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WHERE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600" b="0" i="0" u="none" strike="noStrike" cap="none" dirty="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lower(name) </a:t>
            </a:r>
            <a:r>
              <a:rPr lang="en-US" sz="16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LIKE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'Text1';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6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                         QUERY PLAN                          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6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-------------------------------------------------------------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6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 </a:t>
            </a:r>
            <a:r>
              <a:rPr lang="en-US" sz="1600" b="0" i="0" u="none" strike="noStrike" cap="none" dirty="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Seq Scan on bar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  (cost=0.00..</a:t>
            </a:r>
            <a:r>
              <a:rPr lang="en-US" sz="1600" b="1" i="0" u="none" strike="noStrike" cap="none" dirty="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213694.00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rows=50000 width=40)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6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   Filter: (lower((name)::text) ~~ 'Text1'::text)</a:t>
            </a:r>
            <a:endParaRPr dirty="0"/>
          </a:p>
        </p:txBody>
      </p:sp>
      <p:sp>
        <p:nvSpPr>
          <p:cNvPr id="172" name="Google Shape;172;p17"/>
          <p:cNvSpPr txBox="1"/>
          <p:nvPr/>
        </p:nvSpPr>
        <p:spPr>
          <a:xfrm>
            <a:off x="180000" y="3474708"/>
            <a:ext cx="11807868" cy="254120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6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EXPLAIN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6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SELECT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* </a:t>
            </a:r>
            <a:r>
              <a:rPr lang="en-US" sz="16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bar </a:t>
            </a:r>
            <a:r>
              <a:rPr lang="en-US" sz="16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WHERE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600" b="0" i="0" u="none" strike="noStrike" cap="none" dirty="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lower(name) </a:t>
            </a:r>
            <a:r>
              <a:rPr lang="en-US" sz="16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LIKE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'Text1';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6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                                 QUERY PLAN                                  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6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-----------------------------------------------------------------------------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6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 </a:t>
            </a:r>
            <a:r>
              <a:rPr lang="en-US" sz="1600" b="0" i="0" u="none" strike="noStrike" cap="none" dirty="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Bitmap Heap Scan 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on bar  (cost=1159.93..</a:t>
            </a:r>
            <a:r>
              <a:rPr lang="en-US" sz="1600" b="1" i="0" u="none" strike="noStrike" cap="none" dirty="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64658.02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rows=50000 width=40)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6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   Filter: (lower((name)::text) ~~ 'Text1'::text)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6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   -&gt;  </a:t>
            </a:r>
            <a:r>
              <a:rPr lang="en-US" sz="1600" b="0" i="0" u="none" strike="noStrike" cap="none" dirty="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Bitmap Index Scan 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on </a:t>
            </a:r>
            <a:r>
              <a:rPr lang="en-US" sz="1600" b="0" i="0" u="none" strike="noStrike" cap="none" dirty="0" err="1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idx_exp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  (cost=0.00..1147.43 rows=50000 width=0)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6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         Index Cond: (lower((name)::text) = 'Text1'::text)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r"/>
      </p:transition>
    </mc:Choice>
    <mc:Fallback xmlns="">
      <p:transition>
        <p:wipe dir="r"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F63"/>
              </a:buClr>
              <a:buSzPts val="2600"/>
              <a:buFont typeface="Arial"/>
              <a:buNone/>
            </a:pPr>
            <a:r>
              <a:rPr lang="en-US" b="0"/>
              <a:t>Expression Index 2/2</a:t>
            </a:r>
            <a:endParaRPr b="0"/>
          </a:p>
        </p:txBody>
      </p:sp>
      <p:sp>
        <p:nvSpPr>
          <p:cNvPr id="179" name="Google Shape;179;p18"/>
          <p:cNvSpPr txBox="1">
            <a:spLocks noGrp="1"/>
          </p:cNvSpPr>
          <p:nvPr>
            <p:ph type="body" idx="4294967295"/>
          </p:nvPr>
        </p:nvSpPr>
        <p:spPr>
          <a:xfrm>
            <a:off x="392113" y="3719513"/>
            <a:ext cx="11799887" cy="254158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600" dirty="0">
                <a:latin typeface="Courier New"/>
                <a:ea typeface="Courier New"/>
                <a:cs typeface="Courier New"/>
                <a:sym typeface="Courier New"/>
              </a:rPr>
              <a:t>postgres=# </a:t>
            </a:r>
            <a:r>
              <a:rPr lang="en-US" sz="1600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EXPLAIN</a:t>
            </a:r>
            <a:r>
              <a:rPr lang="en-US" sz="1600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600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SELECT</a:t>
            </a:r>
            <a:r>
              <a:rPr lang="en-US" sz="1600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 * </a:t>
            </a:r>
            <a:r>
              <a:rPr lang="en-US" sz="1600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FROM </a:t>
            </a:r>
            <a:r>
              <a:rPr lang="en-US" sz="1600" dirty="0">
                <a:latin typeface="Courier New"/>
                <a:ea typeface="Courier New"/>
                <a:cs typeface="Courier New"/>
                <a:sym typeface="Courier New"/>
              </a:rPr>
              <a:t>bar </a:t>
            </a:r>
            <a:r>
              <a:rPr lang="en-US" sz="1600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WHERE</a:t>
            </a:r>
            <a:r>
              <a:rPr lang="en-US" sz="1600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(dt + (INTERVAL '2 days'))</a:t>
            </a:r>
            <a:r>
              <a:rPr lang="en-US" sz="1600" dirty="0">
                <a:latin typeface="Courier New"/>
                <a:ea typeface="Courier New"/>
                <a:cs typeface="Courier New"/>
                <a:sym typeface="Courier New"/>
              </a:rPr>
              <a:t>  &lt; now();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600" dirty="0">
                <a:latin typeface="Courier New"/>
                <a:ea typeface="Courier New"/>
                <a:cs typeface="Courier New"/>
                <a:sym typeface="Courier New"/>
              </a:rPr>
              <a:t>                                     QUERY PLAN                                      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600" dirty="0">
                <a:latin typeface="Courier New"/>
                <a:ea typeface="Courier New"/>
                <a:cs typeface="Courier New"/>
                <a:sym typeface="Courier New"/>
              </a:rPr>
              <a:t>-------------------------------------------------------------------------------------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600" dirty="0">
                <a:latin typeface="Courier New"/>
                <a:ea typeface="Courier New"/>
                <a:cs typeface="Courier New"/>
                <a:sym typeface="Courier New"/>
              </a:rPr>
              <a:t> </a:t>
            </a:r>
            <a:r>
              <a:rPr lang="en-US" sz="1600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Bitmap Heap Scan </a:t>
            </a:r>
            <a:r>
              <a:rPr lang="en-US" sz="1600" b="0" dirty="0">
                <a:latin typeface="Courier New"/>
                <a:ea typeface="Courier New"/>
                <a:cs typeface="Courier New"/>
                <a:sym typeface="Courier New"/>
              </a:rPr>
              <a:t>on bar  (cost=62449.77..184477.10 rows=3333333 width=40)</a:t>
            </a:r>
            <a:endParaRPr b="0"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600" b="0" dirty="0">
                <a:latin typeface="Courier New"/>
                <a:ea typeface="Courier New"/>
                <a:cs typeface="Courier New"/>
                <a:sym typeface="Courier New"/>
              </a:rPr>
              <a:t>   Recheck Cond: ((dt + '2 days'::interval) &lt; now())</a:t>
            </a:r>
            <a:endParaRPr b="0"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600" b="0" dirty="0">
                <a:latin typeface="Courier New"/>
                <a:ea typeface="Courier New"/>
                <a:cs typeface="Courier New"/>
                <a:sym typeface="Courier New"/>
              </a:rPr>
              <a:t>   -&gt;  Bitmap Index Scan on </a:t>
            </a:r>
            <a:r>
              <a:rPr lang="en-US" sz="1600" b="0" dirty="0" err="1">
                <a:latin typeface="Courier New"/>
                <a:ea typeface="Courier New"/>
                <a:cs typeface="Courier New"/>
                <a:sym typeface="Courier New"/>
              </a:rPr>
              <a:t>idx_math_exp</a:t>
            </a:r>
            <a:r>
              <a:rPr lang="en-US" sz="1600" b="0" dirty="0">
                <a:latin typeface="Courier New"/>
                <a:ea typeface="Courier New"/>
                <a:cs typeface="Courier New"/>
                <a:sym typeface="Courier New"/>
              </a:rPr>
              <a:t>  (cost=0.00..61616.43 rows=3333333 width=0)</a:t>
            </a:r>
            <a:endParaRPr b="0"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600" b="0" dirty="0">
                <a:latin typeface="Courier New"/>
                <a:ea typeface="Courier New"/>
                <a:cs typeface="Courier New"/>
                <a:sym typeface="Courier New"/>
              </a:rPr>
              <a:t>         Index Cond: ((dt + '2 days'::interval) &lt; now())</a:t>
            </a:r>
            <a:endParaRPr b="0" dirty="0"/>
          </a:p>
        </p:txBody>
      </p:sp>
      <p:sp>
        <p:nvSpPr>
          <p:cNvPr id="180" name="Google Shape;180;p18"/>
          <p:cNvSpPr txBox="1"/>
          <p:nvPr/>
        </p:nvSpPr>
        <p:spPr>
          <a:xfrm>
            <a:off x="180000" y="2882618"/>
            <a:ext cx="11799479" cy="44217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6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postgres=# </a:t>
            </a:r>
            <a:r>
              <a:rPr lang="en-US" sz="16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CREATE</a:t>
            </a:r>
            <a:r>
              <a:rPr lang="en-US" sz="1600" b="0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6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INDEX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600" b="0" i="0" u="none" strike="noStrike" cap="none" dirty="0" err="1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idx_math_exp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600" b="0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ON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bar</a:t>
            </a:r>
            <a:r>
              <a:rPr lang="en-US" sz="1600" b="0" i="0" u="none" strike="noStrike" cap="none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((dt + (INTERVAL '2 days'))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dirty="0"/>
          </a:p>
        </p:txBody>
      </p:sp>
      <p:sp>
        <p:nvSpPr>
          <p:cNvPr id="181" name="Google Shape;181;p18"/>
          <p:cNvSpPr txBox="1"/>
          <p:nvPr/>
        </p:nvSpPr>
        <p:spPr>
          <a:xfrm>
            <a:off x="196260" y="843645"/>
            <a:ext cx="11799479" cy="18414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6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postgres=# </a:t>
            </a:r>
            <a:r>
              <a:rPr lang="en-US" sz="16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EXPLAIN</a:t>
            </a:r>
            <a:r>
              <a:rPr lang="en-US" sz="1600" b="0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6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SELECT</a:t>
            </a:r>
            <a:r>
              <a:rPr lang="en-US" sz="1600" b="0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 * </a:t>
            </a:r>
            <a:r>
              <a:rPr lang="en-US" sz="16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n-US" sz="1600" b="0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 bar </a:t>
            </a:r>
            <a:r>
              <a:rPr lang="en-US" sz="16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WHERE</a:t>
            </a:r>
            <a:r>
              <a:rPr lang="en-US" sz="1600" b="0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600" b="0" i="0" u="none" strike="noStrike" cap="none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(dt + (INTERVAL '2 days'))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  &lt; now();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6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                          QUERY PLAN                           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6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---------------------------------------------------------------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6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 Seq Scan on bar  (cost=0.00..238694.00 rows=3333333 width=40)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6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   Filter: ((dt + '2 days'::interval) &lt; now())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r"/>
      </p:transition>
    </mc:Choice>
    <mc:Fallback xmlns="">
      <p:transition>
        <p:wipe dir="r"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F63"/>
              </a:buClr>
              <a:buSzPts val="2600"/>
              <a:buFont typeface="Arial"/>
              <a:buNone/>
            </a:pPr>
            <a:r>
              <a:rPr lang="en-US" b="0" dirty="0"/>
              <a:t>Partial Index</a:t>
            </a:r>
            <a:endParaRPr b="0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8CCA73A-AA1A-1147-9C50-1D1873390D82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175965" y="757238"/>
            <a:ext cx="5902325" cy="5419725"/>
          </a:xfrm>
          <a:ln>
            <a:solidFill>
              <a:schemeClr val="tx1"/>
            </a:solidFill>
            <a:prstDash val="sysDot"/>
          </a:ln>
        </p:spPr>
        <p:txBody>
          <a:bodyPr>
            <a:normAutofit fontScale="92500" lnSpcReduction="10000"/>
          </a:bodyPr>
          <a:lstStyle/>
          <a:p>
            <a:pPr marL="0" lvl="0" indent="0">
              <a:spcBef>
                <a:spcPts val="1000"/>
              </a:spcBef>
              <a:buClr>
                <a:srgbClr val="373737"/>
              </a:buClr>
              <a:buSzPts val="1000"/>
              <a:buNone/>
            </a:pPr>
            <a:r>
              <a:rPr lang="en-US" sz="1200" b="1" dirty="0">
                <a:solidFill>
                  <a:srgbClr val="373737"/>
                </a:solidFill>
                <a:latin typeface="Courier New" panose="02070309020205020404" pitchFamily="49" charset="0"/>
                <a:ea typeface="Exo 2"/>
                <a:cs typeface="Courier New" panose="02070309020205020404" pitchFamily="49" charset="0"/>
                <a:sym typeface="Exo 2"/>
              </a:rPr>
              <a:t>Index</a:t>
            </a:r>
          </a:p>
          <a:p>
            <a:pPr marL="0" lvl="0" indent="0">
              <a:spcBef>
                <a:spcPts val="1000"/>
              </a:spcBef>
              <a:buClr>
                <a:srgbClr val="373737"/>
              </a:buClr>
              <a:buSzPts val="1000"/>
              <a:buNone/>
            </a:pPr>
            <a:endParaRPr lang="en-US" sz="1200" b="1" dirty="0">
              <a:solidFill>
                <a:srgbClr val="0070C0"/>
              </a:solidFill>
              <a:latin typeface="Courier New" panose="02070309020205020404" pitchFamily="49" charset="0"/>
              <a:ea typeface="Courier New"/>
              <a:cs typeface="Courier New" panose="02070309020205020404" pitchFamily="49" charset="0"/>
              <a:sym typeface="Courier New"/>
            </a:endParaRPr>
          </a:p>
          <a:p>
            <a:pPr marL="0" lvl="0" indent="0">
              <a:spcBef>
                <a:spcPts val="1000"/>
              </a:spcBef>
              <a:buClr>
                <a:srgbClr val="373737"/>
              </a:buClr>
              <a:buSzPts val="1000"/>
              <a:buNone/>
            </a:pPr>
            <a:r>
              <a:rPr lang="en-US" sz="1200" b="1" dirty="0">
                <a:solidFill>
                  <a:srgbClr val="0070C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CREATE</a:t>
            </a:r>
            <a:r>
              <a:rPr lang="en-US" sz="1200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</a:t>
            </a:r>
            <a:r>
              <a:rPr lang="en-US" sz="1200" b="1" dirty="0">
                <a:solidFill>
                  <a:srgbClr val="0070C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INDEX</a:t>
            </a:r>
            <a:r>
              <a:rPr lang="en-US" sz="1200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</a:t>
            </a:r>
            <a:r>
              <a:rPr lang="en-US" sz="1200" dirty="0" err="1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idx_full</a:t>
            </a:r>
            <a:r>
              <a:rPr lang="en-US" sz="1200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ON bar(id);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0" indent="0">
              <a:spcBef>
                <a:spcPts val="1000"/>
              </a:spcBef>
              <a:buClr>
                <a:srgbClr val="373737"/>
              </a:buClr>
              <a:buSzPts val="1000"/>
              <a:buNone/>
            </a:pPr>
            <a:r>
              <a:rPr lang="en-US" sz="1200" b="1" dirty="0">
                <a:solidFill>
                  <a:srgbClr val="0070C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EXPLAIN</a:t>
            </a:r>
            <a:r>
              <a:rPr lang="en-US" sz="1200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</a:t>
            </a:r>
            <a:r>
              <a:rPr lang="en-US" sz="1200" b="1" dirty="0">
                <a:solidFill>
                  <a:srgbClr val="0070C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SELECT</a:t>
            </a:r>
            <a:r>
              <a:rPr lang="en-US" sz="1200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* </a:t>
            </a:r>
            <a:r>
              <a:rPr lang="en-US" sz="1200" b="1" dirty="0">
                <a:solidFill>
                  <a:srgbClr val="0070C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FROM</a:t>
            </a:r>
            <a:r>
              <a:rPr lang="en-US" sz="1200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bar 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0" indent="0">
              <a:spcBef>
                <a:spcPts val="1000"/>
              </a:spcBef>
              <a:buClr>
                <a:srgbClr val="373737"/>
              </a:buClr>
              <a:buSzPts val="1000"/>
              <a:buNone/>
            </a:pPr>
            <a:r>
              <a:rPr lang="en-US" sz="1200" b="1" dirty="0">
                <a:solidFill>
                  <a:srgbClr val="0070C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                WHERE</a:t>
            </a:r>
            <a:r>
              <a:rPr lang="en-US" sz="1200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id  &lt; 1000 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0" indent="0">
              <a:spcBef>
                <a:spcPts val="1000"/>
              </a:spcBef>
              <a:buClr>
                <a:srgbClr val="373737"/>
              </a:buClr>
              <a:buSzPts val="1000"/>
              <a:buNone/>
            </a:pPr>
            <a:r>
              <a:rPr lang="en-US" sz="1200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                </a:t>
            </a:r>
            <a:r>
              <a:rPr lang="en-US" sz="1200" b="1" dirty="0">
                <a:solidFill>
                  <a:srgbClr val="0070C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AND</a:t>
            </a:r>
            <a:r>
              <a:rPr lang="en-US" sz="1200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name </a:t>
            </a:r>
            <a:r>
              <a:rPr lang="en-US" sz="1200" b="1" dirty="0">
                <a:solidFill>
                  <a:srgbClr val="0070C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LIKE</a:t>
            </a:r>
            <a:r>
              <a:rPr lang="en-US" sz="1200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'text1000’;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0" indent="0" algn="ctr">
              <a:spcBef>
                <a:spcPts val="1000"/>
              </a:spcBef>
              <a:buClr>
                <a:srgbClr val="373737"/>
              </a:buClr>
              <a:buSzPts val="1000"/>
              <a:buNone/>
            </a:pPr>
            <a:r>
              <a:rPr lang="en-US" sz="1200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	QUERY PLAN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0" indent="0">
              <a:spcBef>
                <a:spcPts val="1000"/>
              </a:spcBef>
              <a:buClr>
                <a:srgbClr val="373737"/>
              </a:buClr>
              <a:buSzPts val="1000"/>
              <a:buNone/>
            </a:pPr>
            <a:r>
              <a:rPr lang="en-US" sz="1200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--------------------------------------------------------------------------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0" indent="0">
              <a:spcBef>
                <a:spcPts val="1000"/>
              </a:spcBef>
              <a:buClr>
                <a:srgbClr val="373737"/>
              </a:buClr>
              <a:buSzPts val="1000"/>
              <a:buNone/>
            </a:pPr>
            <a:r>
              <a:rPr lang="en-US" sz="1200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 Bitmap Heap Scan on bar  (cost=61568.60..</a:t>
            </a:r>
            <a:r>
              <a:rPr lang="en-US" sz="1200" dirty="0">
                <a:solidFill>
                  <a:schemeClr val="dk1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175262.59</a:t>
            </a:r>
            <a:r>
              <a:rPr lang="en-US" sz="1200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rows=16667 width=40)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0" indent="0">
              <a:spcBef>
                <a:spcPts val="1000"/>
              </a:spcBef>
              <a:buClr>
                <a:srgbClr val="373737"/>
              </a:buClr>
              <a:buSzPts val="1000"/>
              <a:buNone/>
            </a:pPr>
            <a:r>
              <a:rPr lang="en-US" sz="1200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   Recheck Cond: (id &lt; 1000)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0" indent="0">
              <a:spcBef>
                <a:spcPts val="1000"/>
              </a:spcBef>
              <a:buClr>
                <a:srgbClr val="373737"/>
              </a:buClr>
              <a:buSzPts val="1000"/>
              <a:buNone/>
            </a:pPr>
            <a:r>
              <a:rPr lang="en-US" sz="1200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   Filter: ((name)::text ~~ 'text1000'::text)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0" indent="0">
              <a:spcBef>
                <a:spcPts val="1000"/>
              </a:spcBef>
              <a:buClr>
                <a:srgbClr val="373737"/>
              </a:buClr>
              <a:buSzPts val="1000"/>
              <a:buNone/>
            </a:pPr>
            <a:r>
              <a:rPr lang="en-US" sz="1200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   -&gt;  Bitmap Index Scan on </a:t>
            </a:r>
            <a:r>
              <a:rPr lang="en-US" sz="1200" dirty="0" err="1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idx_full</a:t>
            </a:r>
            <a:r>
              <a:rPr lang="en-US" sz="1200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  (cost=0.00..61564.43 rows=3333333 width=0)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0" indent="0">
              <a:spcBef>
                <a:spcPts val="1000"/>
              </a:spcBef>
              <a:buClr>
                <a:srgbClr val="373737"/>
              </a:buClr>
              <a:buSzPts val="1000"/>
              <a:buNone/>
            </a:pPr>
            <a:r>
              <a:rPr lang="en-US" sz="1200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         Index Cond: (id &lt; 1000)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0" indent="0">
              <a:spcBef>
                <a:spcPts val="1000"/>
              </a:spcBef>
              <a:buClr>
                <a:srgbClr val="373737"/>
              </a:buClr>
              <a:buSzPts val="1000"/>
              <a:buNone/>
            </a:pPr>
            <a:endParaRPr lang="en-US" sz="1200" dirty="0">
              <a:solidFill>
                <a:srgbClr val="373737"/>
              </a:solidFill>
              <a:latin typeface="Courier New" panose="02070309020205020404" pitchFamily="49" charset="0"/>
              <a:ea typeface="Courier New"/>
              <a:cs typeface="Courier New" panose="02070309020205020404" pitchFamily="49" charset="0"/>
              <a:sym typeface="Courier New"/>
            </a:endParaRPr>
          </a:p>
          <a:p>
            <a:pPr marL="0" lvl="0" indent="0">
              <a:spcBef>
                <a:spcPts val="1000"/>
              </a:spcBef>
              <a:buClr>
                <a:schemeClr val="dk1"/>
              </a:buClr>
              <a:buSzPts val="1000"/>
              <a:buNone/>
            </a:pPr>
            <a:r>
              <a:rPr lang="en-US" sz="1200" b="1" dirty="0">
                <a:solidFill>
                  <a:srgbClr val="0070C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SELECT</a:t>
            </a:r>
            <a:r>
              <a:rPr lang="en-US" sz="1200" b="1" dirty="0">
                <a:solidFill>
                  <a:schemeClr val="dk1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</a:t>
            </a:r>
            <a:r>
              <a:rPr lang="en-US" sz="1200" b="1" dirty="0" err="1">
                <a:solidFill>
                  <a:schemeClr val="dk1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pg_size_pretty</a:t>
            </a:r>
            <a:r>
              <a:rPr lang="en-US" sz="1200" b="1" dirty="0">
                <a:solidFill>
                  <a:schemeClr val="dk1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(</a:t>
            </a:r>
            <a:r>
              <a:rPr lang="en-US" sz="1200" b="1" dirty="0" err="1">
                <a:solidFill>
                  <a:schemeClr val="dk1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pg_total_relation_size</a:t>
            </a:r>
            <a:r>
              <a:rPr lang="en-US" sz="1200" b="1" dirty="0">
                <a:solidFill>
                  <a:schemeClr val="dk1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('</a:t>
            </a:r>
            <a:r>
              <a:rPr lang="en-US" sz="1200" b="1" dirty="0" err="1">
                <a:solidFill>
                  <a:schemeClr val="dk1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idx_</a:t>
            </a:r>
            <a:r>
              <a:rPr lang="en-US" sz="12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Courier New"/>
              </a:rPr>
              <a:t>full</a:t>
            </a:r>
            <a:r>
              <a:rPr lang="en-US" sz="1200" b="1" dirty="0">
                <a:solidFill>
                  <a:schemeClr val="dk1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'));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0" indent="0">
              <a:spcBef>
                <a:spcPts val="1000"/>
              </a:spcBef>
              <a:buClr>
                <a:schemeClr val="dk1"/>
              </a:buClr>
              <a:buSzPts val="1000"/>
              <a:buNone/>
            </a:pPr>
            <a:r>
              <a:rPr lang="en-US" sz="1200" b="1" dirty="0">
                <a:solidFill>
                  <a:schemeClr val="dk1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 </a:t>
            </a:r>
            <a:r>
              <a:rPr lang="en-US" sz="1200" b="1" dirty="0" err="1">
                <a:solidFill>
                  <a:schemeClr val="dk1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pg_size_pretty</a:t>
            </a:r>
            <a:r>
              <a:rPr lang="en-US" sz="1200" b="1" dirty="0">
                <a:solidFill>
                  <a:schemeClr val="dk1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 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0" indent="0">
              <a:spcBef>
                <a:spcPts val="1000"/>
              </a:spcBef>
              <a:buClr>
                <a:schemeClr val="dk1"/>
              </a:buClr>
              <a:buSzPts val="1000"/>
              <a:buNone/>
            </a:pPr>
            <a:r>
              <a:rPr lang="en-US" sz="1200" b="1" dirty="0">
                <a:solidFill>
                  <a:schemeClr val="dk1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----------------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0" indent="0">
              <a:spcBef>
                <a:spcPts val="1000"/>
              </a:spcBef>
              <a:buClr>
                <a:srgbClr val="FF0000"/>
              </a:buClr>
              <a:buSzPts val="1000"/>
              <a:buNone/>
            </a:pPr>
            <a:r>
              <a:rPr lang="en-US" sz="1200" b="1" dirty="0">
                <a:solidFill>
                  <a:srgbClr val="FF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 214 MB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0" indent="0">
              <a:spcBef>
                <a:spcPts val="1000"/>
              </a:spcBef>
              <a:buClr>
                <a:schemeClr val="dk1"/>
              </a:buClr>
              <a:buSzPts val="1000"/>
              <a:buNone/>
            </a:pPr>
            <a:r>
              <a:rPr lang="en-US" sz="1200" b="1" dirty="0">
                <a:solidFill>
                  <a:schemeClr val="dk1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(1 row)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PK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7A52AE-8E0A-EC4A-AE64-325FA5DD0CCA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6518275" y="757238"/>
            <a:ext cx="5673725" cy="5419725"/>
          </a:xfrm>
          <a:ln>
            <a:solidFill>
              <a:schemeClr val="tx1"/>
            </a:solidFill>
            <a:prstDash val="sysDot"/>
          </a:ln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b="1" dirty="0">
                <a:solidFill>
                  <a:srgbClr val="373737"/>
                </a:solidFill>
                <a:latin typeface="Exo 2"/>
                <a:ea typeface="Exo 2"/>
                <a:cs typeface="Exo 2"/>
                <a:sym typeface="Exo 2"/>
              </a:rPr>
              <a:t>Partial Index</a:t>
            </a:r>
          </a:p>
          <a:p>
            <a:pPr marL="0" indent="0">
              <a:buNone/>
            </a:pPr>
            <a:endParaRPr lang="en-US" b="1" dirty="0">
              <a:solidFill>
                <a:srgbClr val="373737"/>
              </a:solidFill>
              <a:latin typeface="Exo 2"/>
              <a:ea typeface="Exo 2"/>
              <a:cs typeface="Exo 2"/>
              <a:sym typeface="Exo 2"/>
            </a:endParaRPr>
          </a:p>
          <a:p>
            <a:pPr marL="0" lvl="0" indent="0">
              <a:spcBef>
                <a:spcPts val="1000"/>
              </a:spcBef>
              <a:buClr>
                <a:srgbClr val="373737"/>
              </a:buClr>
              <a:buSzPts val="1000"/>
              <a:buNone/>
            </a:pPr>
            <a:r>
              <a:rPr lang="en-US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CREATE</a:t>
            </a:r>
            <a:r>
              <a:rPr lang="en-US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INDEX</a:t>
            </a:r>
            <a:r>
              <a:rPr lang="en-US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dirty="0" err="1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idx_part</a:t>
            </a:r>
            <a:r>
              <a:rPr lang="en-US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ON bar(id) where id &lt; 1000;</a:t>
            </a:r>
            <a:endParaRPr lang="en-US" dirty="0"/>
          </a:p>
          <a:p>
            <a:pPr marL="0" lvl="0" indent="0">
              <a:spcBef>
                <a:spcPts val="1000"/>
              </a:spcBef>
              <a:buClr>
                <a:srgbClr val="373737"/>
              </a:buClr>
              <a:buSzPts val="1000"/>
              <a:buNone/>
            </a:pPr>
            <a:r>
              <a:rPr lang="en-US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EXPLAIN</a:t>
            </a:r>
            <a:r>
              <a:rPr lang="en-US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SELECT</a:t>
            </a:r>
            <a:r>
              <a:rPr lang="en-US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 * </a:t>
            </a:r>
            <a:r>
              <a:rPr lang="en-US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n-US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bar </a:t>
            </a:r>
            <a:endParaRPr lang="en-US" dirty="0"/>
          </a:p>
          <a:p>
            <a:pPr marL="0" lvl="0" indent="0">
              <a:spcBef>
                <a:spcPts val="1000"/>
              </a:spcBef>
              <a:buClr>
                <a:srgbClr val="373737"/>
              </a:buClr>
              <a:buSzPts val="1000"/>
              <a:buNone/>
            </a:pPr>
            <a:r>
              <a:rPr lang="en-US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-US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WHERE</a:t>
            </a:r>
            <a:r>
              <a:rPr lang="en-US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id  &lt; 1000 </a:t>
            </a:r>
            <a:endParaRPr lang="en-US" dirty="0"/>
          </a:p>
          <a:p>
            <a:pPr marL="0" lvl="0" indent="0">
              <a:spcBef>
                <a:spcPts val="1000"/>
              </a:spcBef>
              <a:buClr>
                <a:srgbClr val="373737"/>
              </a:buClr>
              <a:buSzPts val="1000"/>
              <a:buNone/>
            </a:pPr>
            <a:r>
              <a:rPr lang="en-US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-US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AND</a:t>
            </a:r>
            <a:r>
              <a:rPr lang="en-US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name </a:t>
            </a:r>
            <a:r>
              <a:rPr lang="en-US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LIKE</a:t>
            </a:r>
            <a:r>
              <a:rPr lang="en-US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'text1000’;</a:t>
            </a:r>
            <a:endParaRPr lang="en-US" dirty="0"/>
          </a:p>
          <a:p>
            <a:pPr marL="0" lvl="0" indent="0" algn="ctr">
              <a:spcBef>
                <a:spcPts val="1000"/>
              </a:spcBef>
              <a:buClr>
                <a:srgbClr val="373737"/>
              </a:buClr>
              <a:buSzPts val="1000"/>
              <a:buNone/>
            </a:pPr>
            <a:r>
              <a:rPr lang="en-US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QUERY PLAN</a:t>
            </a:r>
            <a:endParaRPr lang="en-US" dirty="0"/>
          </a:p>
          <a:p>
            <a:pPr marL="0" lvl="0" indent="0">
              <a:spcBef>
                <a:spcPts val="1000"/>
              </a:spcBef>
              <a:buClr>
                <a:srgbClr val="373737"/>
              </a:buClr>
              <a:buSzPts val="1000"/>
              <a:buNone/>
            </a:pPr>
            <a:r>
              <a:rPr lang="en-US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-----------------------------------------------------------------------</a:t>
            </a:r>
            <a:endParaRPr lang="en-US" dirty="0"/>
          </a:p>
          <a:p>
            <a:pPr marL="0" lvl="0" indent="0">
              <a:spcBef>
                <a:spcPts val="1000"/>
              </a:spcBef>
              <a:buClr>
                <a:srgbClr val="373737"/>
              </a:buClr>
              <a:buSzPts val="1000"/>
              <a:buNone/>
            </a:pPr>
            <a:r>
              <a:rPr lang="en-US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 Bitmap Heap Scan on bar  (cost=199.44..113893.44 rows=16667 width=40)</a:t>
            </a:r>
            <a:endParaRPr lang="en-US" dirty="0"/>
          </a:p>
          <a:p>
            <a:pPr marL="0" lvl="0" indent="0">
              <a:spcBef>
                <a:spcPts val="1000"/>
              </a:spcBef>
              <a:buClr>
                <a:srgbClr val="373737"/>
              </a:buClr>
              <a:buSzPts val="1000"/>
              <a:buNone/>
            </a:pPr>
            <a:r>
              <a:rPr lang="en-US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   Recheck Cond: (id &lt; 1000)</a:t>
            </a:r>
            <a:endParaRPr lang="en-US" dirty="0"/>
          </a:p>
          <a:p>
            <a:pPr marL="0" lvl="0" indent="0">
              <a:spcBef>
                <a:spcPts val="1000"/>
              </a:spcBef>
              <a:buClr>
                <a:srgbClr val="373737"/>
              </a:buClr>
              <a:buSzPts val="1000"/>
              <a:buNone/>
            </a:pPr>
            <a:r>
              <a:rPr lang="en-US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   Filter: ((name)::text ~~ 'text1000'::text)</a:t>
            </a:r>
            <a:endParaRPr lang="en-US" dirty="0"/>
          </a:p>
          <a:p>
            <a:pPr marL="0" lvl="0" indent="0">
              <a:spcBef>
                <a:spcPts val="1000"/>
              </a:spcBef>
              <a:buClr>
                <a:srgbClr val="373737"/>
              </a:buClr>
              <a:buSzPts val="1000"/>
              <a:buNone/>
            </a:pPr>
            <a:r>
              <a:rPr lang="en-US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   -&gt;  Bitmap Index Scan on </a:t>
            </a:r>
            <a:r>
              <a:rPr lang="en-US" dirty="0" err="1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idx_part</a:t>
            </a:r>
            <a:r>
              <a:rPr lang="en-US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  (cost=0.00..195.28 rows=3333333 width=0)</a:t>
            </a:r>
            <a:endParaRPr lang="en-US" dirty="0"/>
          </a:p>
          <a:p>
            <a:pPr marL="0" lvl="0" indent="0">
              <a:spcBef>
                <a:spcPts val="1000"/>
              </a:spcBef>
              <a:buClr>
                <a:srgbClr val="373737"/>
              </a:buClr>
              <a:buSzPts val="1000"/>
              <a:buNone/>
            </a:pPr>
            <a:r>
              <a:rPr lang="en-US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         Index Cond: (id &lt; 1000)</a:t>
            </a:r>
            <a:endParaRPr lang="en-US" dirty="0"/>
          </a:p>
          <a:p>
            <a:pPr marL="0" lvl="0" indent="0">
              <a:spcBef>
                <a:spcPts val="1000"/>
              </a:spcBef>
              <a:buClr>
                <a:srgbClr val="373737"/>
              </a:buClr>
              <a:buSzPts val="1000"/>
              <a:buNone/>
            </a:pPr>
            <a:endParaRPr lang="en-US" dirty="0">
              <a:solidFill>
                <a:srgbClr val="37373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>
              <a:spcBef>
                <a:spcPts val="1000"/>
              </a:spcBef>
              <a:buClr>
                <a:schemeClr val="dk1"/>
              </a:buClr>
              <a:buSzPts val="1000"/>
              <a:buNone/>
            </a:pPr>
            <a:r>
              <a:rPr lang="en-US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SELECT</a:t>
            </a:r>
            <a:r>
              <a:rPr lang="en-US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b="1" dirty="0" err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pg_size_pretty</a:t>
            </a:r>
            <a:r>
              <a:rPr lang="en-US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b="1" dirty="0" err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pg_total_relation_size</a:t>
            </a:r>
            <a:r>
              <a:rPr lang="en-US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('</a:t>
            </a:r>
            <a:r>
              <a:rPr lang="en-US" b="1" dirty="0" err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idx_part</a:t>
            </a:r>
            <a:r>
              <a:rPr lang="en-US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'));</a:t>
            </a:r>
            <a:endParaRPr lang="en-US" dirty="0"/>
          </a:p>
          <a:p>
            <a:pPr marL="0" lvl="0" indent="0">
              <a:spcBef>
                <a:spcPts val="1000"/>
              </a:spcBef>
              <a:buClr>
                <a:schemeClr val="dk1"/>
              </a:buClr>
              <a:buSzPts val="1000"/>
              <a:buNone/>
            </a:pPr>
            <a:r>
              <a:rPr lang="en-US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 </a:t>
            </a:r>
            <a:r>
              <a:rPr lang="en-US" b="1" dirty="0" err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pg_size_pretty</a:t>
            </a:r>
            <a:r>
              <a:rPr lang="en-US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 </a:t>
            </a:r>
            <a:endParaRPr lang="en-US" dirty="0"/>
          </a:p>
          <a:p>
            <a:pPr marL="0" lvl="0" indent="0">
              <a:spcBef>
                <a:spcPts val="1000"/>
              </a:spcBef>
              <a:buClr>
                <a:schemeClr val="dk1"/>
              </a:buClr>
              <a:buSzPts val="1000"/>
              <a:buNone/>
            </a:pPr>
            <a:r>
              <a:rPr lang="en-US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----------------</a:t>
            </a:r>
            <a:endParaRPr lang="en-US" dirty="0"/>
          </a:p>
          <a:p>
            <a:pPr marL="0" lvl="0" indent="0">
              <a:spcBef>
                <a:spcPts val="1000"/>
              </a:spcBef>
              <a:buClr>
                <a:srgbClr val="FF0000"/>
              </a:buClr>
              <a:buSzPts val="1000"/>
              <a:buNone/>
            </a:pPr>
            <a:r>
              <a:rPr lang="en-US" b="1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 240 kB</a:t>
            </a:r>
            <a:endParaRPr lang="en-US" dirty="0"/>
          </a:p>
          <a:p>
            <a:pPr marL="0" lvl="0" indent="0">
              <a:spcBef>
                <a:spcPts val="1000"/>
              </a:spcBef>
              <a:buClr>
                <a:schemeClr val="dk1"/>
              </a:buClr>
              <a:buSzPts val="1000"/>
              <a:buNone/>
            </a:pPr>
            <a:r>
              <a:rPr lang="en-US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(1 row)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PK" dirty="0"/>
          </a:p>
        </p:txBody>
      </p:sp>
      <p:sp>
        <p:nvSpPr>
          <p:cNvPr id="191" name="Google Shape;191;p19"/>
          <p:cNvSpPr/>
          <p:nvPr/>
        </p:nvSpPr>
        <p:spPr>
          <a:xfrm>
            <a:off x="268755" y="5500878"/>
            <a:ext cx="686928" cy="337740"/>
          </a:xfrm>
          <a:prstGeom prst="rect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Exo 2"/>
              <a:buNone/>
            </a:pPr>
            <a:endParaRPr sz="1800" b="0" i="0" u="none" strike="noStrike" cap="none">
              <a:solidFill>
                <a:srgbClr val="373737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192" name="Google Shape;192;p19"/>
          <p:cNvSpPr/>
          <p:nvPr/>
        </p:nvSpPr>
        <p:spPr>
          <a:xfrm>
            <a:off x="6644012" y="5399095"/>
            <a:ext cx="650242" cy="259503"/>
          </a:xfrm>
          <a:prstGeom prst="rect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Exo 2"/>
              <a:buNone/>
            </a:pPr>
            <a:endParaRPr sz="1800" b="0" i="0" u="none" strike="noStrike" cap="none">
              <a:solidFill>
                <a:srgbClr val="373737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193" name="Google Shape;193;p19"/>
          <p:cNvSpPr txBox="1"/>
          <p:nvPr/>
        </p:nvSpPr>
        <p:spPr>
          <a:xfrm>
            <a:off x="1069528" y="5528847"/>
            <a:ext cx="2248575" cy="276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Clr>
                <a:srgbClr val="FF0000"/>
              </a:buClr>
              <a:buSzPts val="1200"/>
            </a:pPr>
            <a:r>
              <a:rPr lang="en-US" sz="1200" dirty="0">
                <a:solidFill>
                  <a:srgbClr val="FF0000"/>
                </a:solidFill>
                <a:latin typeface="Ink Free" panose="03080402000500000000" pitchFamily="66" charset="0"/>
              </a:rPr>
              <a:t>Look at the size of the index</a:t>
            </a:r>
            <a:endParaRPr sz="1200" dirty="0">
              <a:solidFill>
                <a:srgbClr val="FF0000"/>
              </a:solidFill>
              <a:latin typeface="Ink Free" panose="03080402000500000000" pitchFamily="66" charset="0"/>
            </a:endParaRPr>
          </a:p>
        </p:txBody>
      </p:sp>
      <p:sp>
        <p:nvSpPr>
          <p:cNvPr id="194" name="Google Shape;194;p19"/>
          <p:cNvSpPr txBox="1"/>
          <p:nvPr/>
        </p:nvSpPr>
        <p:spPr>
          <a:xfrm>
            <a:off x="7402875" y="5298046"/>
            <a:ext cx="2248575" cy="461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Clr>
                <a:srgbClr val="FF0000"/>
              </a:buClr>
              <a:buSzPts val="1200"/>
            </a:pPr>
            <a:r>
              <a:rPr lang="en-US" sz="1200" dirty="0">
                <a:solidFill>
                  <a:srgbClr val="FF0000"/>
                </a:solidFill>
                <a:latin typeface="Ink Free" panose="03080402000500000000" pitchFamily="66" charset="0"/>
              </a:rPr>
              <a:t>Why create full index if we don’t need that.</a:t>
            </a:r>
            <a:endParaRPr sz="1200" dirty="0">
              <a:solidFill>
                <a:srgbClr val="FF0000"/>
              </a:solidFill>
              <a:latin typeface="Ink Free" panose="03080402000500000000" pitchFamily="66" charset="0"/>
            </a:endParaRPr>
          </a:p>
        </p:txBody>
      </p:sp>
      <p:sp>
        <p:nvSpPr>
          <p:cNvPr id="197" name="Google Shape;197;p19"/>
          <p:cNvSpPr/>
          <p:nvPr/>
        </p:nvSpPr>
        <p:spPr>
          <a:xfrm>
            <a:off x="10142175" y="1068904"/>
            <a:ext cx="991728" cy="337740"/>
          </a:xfrm>
          <a:prstGeom prst="rect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Exo 2"/>
              <a:buNone/>
            </a:pPr>
            <a:endParaRPr sz="1800" b="0" i="0" u="none" strike="noStrike" cap="none">
              <a:solidFill>
                <a:srgbClr val="373737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198" name="Google Shape;198;p19"/>
          <p:cNvSpPr txBox="1"/>
          <p:nvPr/>
        </p:nvSpPr>
        <p:spPr>
          <a:xfrm>
            <a:off x="8947800" y="1648096"/>
            <a:ext cx="1884098" cy="276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Clr>
                <a:srgbClr val="FF0000"/>
              </a:buClr>
              <a:buSzPts val="1200"/>
            </a:pPr>
            <a:r>
              <a:rPr lang="en-US" sz="1200" dirty="0">
                <a:solidFill>
                  <a:srgbClr val="FF0000"/>
                </a:solidFill>
                <a:latin typeface="Ink Free" panose="03080402000500000000" pitchFamily="66" charset="0"/>
              </a:rPr>
              <a:t>Index where id &lt; 1000 only</a:t>
            </a:r>
            <a:endParaRPr sz="1200" dirty="0">
              <a:solidFill>
                <a:srgbClr val="FF0000"/>
              </a:solidFill>
              <a:latin typeface="Ink Free" panose="03080402000500000000" pitchFamily="66" charset="0"/>
            </a:endParaRPr>
          </a:p>
        </p:txBody>
      </p:sp>
      <p:sp>
        <p:nvSpPr>
          <p:cNvPr id="199" name="Google Shape;199;p19"/>
          <p:cNvSpPr txBox="1"/>
          <p:nvPr/>
        </p:nvSpPr>
        <p:spPr>
          <a:xfrm>
            <a:off x="4250349" y="3381651"/>
            <a:ext cx="3770907" cy="413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0070C0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Clr>
                <a:srgbClr val="FF0000"/>
              </a:buClr>
              <a:buSzPts val="1200"/>
            </a:pPr>
            <a:r>
              <a:rPr lang="en-US" sz="1200" dirty="0">
                <a:solidFill>
                  <a:schemeClr val="tx1"/>
                </a:solidFill>
              </a:rPr>
              <a:t>Q: What will happen when we query where id &gt;1000?</a:t>
            </a:r>
            <a:endParaRPr sz="1200" dirty="0">
              <a:solidFill>
                <a:schemeClr val="tx1"/>
              </a:solidFill>
            </a:endParaRPr>
          </a:p>
        </p:txBody>
      </p:sp>
      <p:sp>
        <p:nvSpPr>
          <p:cNvPr id="200" name="Google Shape;200;p19"/>
          <p:cNvSpPr txBox="1"/>
          <p:nvPr/>
        </p:nvSpPr>
        <p:spPr>
          <a:xfrm>
            <a:off x="4266054" y="3837942"/>
            <a:ext cx="3755201" cy="33774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0070C0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Clr>
                <a:srgbClr val="FF0000"/>
              </a:buClr>
              <a:buSzPts val="1200"/>
            </a:pPr>
            <a:r>
              <a:rPr lang="en-US" sz="1200" dirty="0">
                <a:solidFill>
                  <a:schemeClr val="tx1"/>
                </a:solidFill>
              </a:rPr>
              <a:t>A: Answer is simple, this index won’t selected.</a:t>
            </a:r>
            <a:endParaRPr sz="12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r"/>
      </p:transition>
    </mc:Choice>
    <mc:Fallback xmlns="">
      <p:transition>
        <p:wipe dir="r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1" grpId="0" animBg="1"/>
      <p:bldP spid="192" grpId="0" animBg="1"/>
      <p:bldP spid="193" grpId="0"/>
      <p:bldP spid="194" grpId="0"/>
      <p:bldP spid="197" grpId="0" animBg="1"/>
      <p:bldP spid="198" grpId="0"/>
      <p:bldP spid="199" grpId="0" animBg="1"/>
      <p:bldP spid="20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523A85-B2AA-A140-B351-1FA6428D1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/>
                <a:ea typeface="Arial"/>
                <a:cs typeface="Arial"/>
                <a:sym typeface="Arial"/>
              </a:rPr>
              <a:t>Index Types</a:t>
            </a:r>
            <a:endParaRPr lang="en-PK" dirty="0"/>
          </a:p>
        </p:txBody>
      </p:sp>
      <p:sp>
        <p:nvSpPr>
          <p:cNvPr id="206" name="Google Shape;206;p20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  <a:effectLst>
            <a:outerShdw dist="12700" dir="16200000" rotWithShape="0">
              <a:srgbClr val="000000">
                <a:alpha val="18823"/>
              </a:srgbClr>
            </a:outerShdw>
          </a:effectLst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Arial"/>
              <a:buNone/>
            </a:pPr>
            <a:r>
              <a:rPr lang="en-US" u="sng" dirty="0">
                <a:latin typeface="Arial" panose="020B060402020202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https://www.postgresql.org/docs/current/indexes-types.html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1"/>
          <p:cNvSpPr txBox="1">
            <a:spLocks noGrp="1"/>
          </p:cNvSpPr>
          <p:nvPr>
            <p:ph type="title"/>
          </p:nvPr>
        </p:nvSpPr>
        <p:spPr>
          <a:xfrm>
            <a:off x="154910" y="138662"/>
            <a:ext cx="11846761" cy="4734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F63"/>
              </a:buClr>
              <a:buSzPts val="2600"/>
              <a:buFont typeface="Arial"/>
              <a:buNone/>
            </a:pPr>
            <a:r>
              <a:rPr lang="en-US" b="0" dirty="0"/>
              <a:t>B-Tree Index 1/2</a:t>
            </a:r>
            <a:endParaRPr b="0" dirty="0"/>
          </a:p>
        </p:txBody>
      </p:sp>
      <p:sp>
        <p:nvSpPr>
          <p:cNvPr id="214" name="Google Shape;214;p21"/>
          <p:cNvSpPr txBox="1"/>
          <p:nvPr/>
        </p:nvSpPr>
        <p:spPr>
          <a:xfrm>
            <a:off x="172104" y="2490910"/>
            <a:ext cx="11880000" cy="44217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>
            <a:solidFill>
              <a:srgbClr val="0070C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CREATE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0" i="0" u="none" strike="noStrike" cap="none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INDEX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1" i="0" u="none" strike="noStrike" cap="none" dirty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idx</a:t>
            </a:r>
            <a:r>
              <a:rPr lang="en-US" sz="1600" b="1" i="1" u="none" strike="noStrike" cap="none" dirty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_</a:t>
            </a:r>
            <a:r>
              <a:rPr lang="en-US" sz="1600" b="1" i="0" u="none" strike="noStrike" cap="none" dirty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btree</a:t>
            </a:r>
            <a:r>
              <a:rPr lang="en-US" sz="1600" b="0" i="0" u="none" strike="noStrike" cap="none" dirty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0" i="0" u="none" strike="noStrike" cap="none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ON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1" i="0" u="none" strike="noStrike" cap="none" dirty="0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foo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0" i="0" u="none" strike="noStrike" cap="none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USING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0" i="0" u="none" strike="noStrike" cap="none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BTREE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 (</a:t>
            </a:r>
            <a:r>
              <a:rPr lang="en-US" sz="1600" b="1" i="0" u="none" strike="noStrike" cap="none" dirty="0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name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);</a:t>
            </a:r>
            <a:endParaRPr dirty="0"/>
          </a:p>
        </p:txBody>
      </p:sp>
      <p:sp>
        <p:nvSpPr>
          <p:cNvPr id="215" name="Google Shape;215;p21"/>
          <p:cNvSpPr txBox="1"/>
          <p:nvPr/>
        </p:nvSpPr>
        <p:spPr>
          <a:xfrm>
            <a:off x="180000" y="792937"/>
            <a:ext cx="11880000" cy="1597349"/>
          </a:xfrm>
          <a:prstGeom prst="rect">
            <a:avLst/>
          </a:prstGeom>
          <a:noFill/>
          <a:ln>
            <a:solidFill>
              <a:srgbClr val="0070C0"/>
            </a:solidFill>
          </a:ln>
          <a:effectLst>
            <a:outerShdw dist="12700" dir="16200000" rotWithShape="0">
              <a:srgbClr val="000000">
                <a:alpha val="18823"/>
              </a:srgbClr>
            </a:outerShdw>
          </a:effectLst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rgbClr val="373737"/>
                </a:solidFill>
                <a:latin typeface="Exo 2"/>
                <a:ea typeface="Exo 2"/>
                <a:cs typeface="Exo 2"/>
                <a:sym typeface="Exo 2"/>
              </a:rPr>
              <a:t>What is a B-Tree index?</a:t>
            </a:r>
            <a:endParaRPr dirty="0"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rgbClr val="373737"/>
                </a:solidFill>
                <a:latin typeface="Exo 2"/>
                <a:ea typeface="Exo 2"/>
                <a:cs typeface="Exo 2"/>
                <a:sym typeface="Exo 2"/>
              </a:rPr>
              <a:t>Supported Operators</a:t>
            </a:r>
            <a:endParaRPr dirty="0"/>
          </a:p>
          <a:p>
            <a:pPr marL="678941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200"/>
              <a:buFont typeface="Arial"/>
              <a:buChar char="•"/>
            </a:pPr>
            <a:r>
              <a:rPr lang="en-US" sz="1200" b="0" i="0" u="none" strike="noStrike" cap="none" dirty="0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Less than                     </a:t>
            </a:r>
            <a:r>
              <a:rPr lang="en-US" sz="1200" b="0" i="0" u="none" strike="noStrike" cap="none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&lt;</a:t>
            </a:r>
            <a:endParaRPr dirty="0"/>
          </a:p>
          <a:p>
            <a:pPr marL="678941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200"/>
              <a:buFont typeface="Arial"/>
              <a:buChar char="•"/>
            </a:pPr>
            <a:r>
              <a:rPr lang="en-US" sz="1200" b="0" i="0" u="none" strike="noStrike" cap="none" dirty="0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Less than equal to       </a:t>
            </a:r>
            <a:r>
              <a:rPr lang="en-US" sz="1200" b="0" i="0" u="none" strike="noStrike" cap="none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&lt;=</a:t>
            </a:r>
            <a:endParaRPr dirty="0"/>
          </a:p>
          <a:p>
            <a:pPr marL="678941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200"/>
              <a:buFont typeface="Arial"/>
              <a:buChar char="•"/>
            </a:pPr>
            <a:r>
              <a:rPr lang="en-US" sz="1200" b="0" i="0" u="none" strike="noStrike" cap="none" dirty="0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Equal                           </a:t>
            </a:r>
            <a:r>
              <a:rPr lang="en-US" sz="1200" b="0" i="0" u="none" strike="noStrike" cap="none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endParaRPr dirty="0"/>
          </a:p>
          <a:p>
            <a:pPr marL="678941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200"/>
              <a:buFont typeface="Arial"/>
              <a:buChar char="•"/>
            </a:pPr>
            <a:r>
              <a:rPr lang="en-US" sz="1200" b="0" i="0" u="none" strike="noStrike" cap="none" dirty="0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Greater than equal to  </a:t>
            </a:r>
            <a:r>
              <a:rPr lang="en-US" sz="1200" b="0" i="0" u="none" strike="noStrike" cap="none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&gt;=</a:t>
            </a:r>
            <a:endParaRPr dirty="0"/>
          </a:p>
          <a:p>
            <a:pPr marL="678941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200"/>
              <a:buFont typeface="Arial"/>
              <a:buChar char="•"/>
            </a:pPr>
            <a:r>
              <a:rPr lang="en-US" sz="1200" b="0" i="0" u="none" strike="noStrike" cap="none" dirty="0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Greater than                </a:t>
            </a:r>
            <a:r>
              <a:rPr lang="en-US" sz="1200" b="0" i="0" u="none" strike="noStrike" cap="none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&gt;</a:t>
            </a:r>
            <a:endParaRPr dirty="0"/>
          </a:p>
        </p:txBody>
      </p:sp>
      <p:sp>
        <p:nvSpPr>
          <p:cNvPr id="216" name="Google Shape;216;p21"/>
          <p:cNvSpPr txBox="1"/>
          <p:nvPr/>
        </p:nvSpPr>
        <p:spPr>
          <a:xfrm>
            <a:off x="4686900" y="823600"/>
            <a:ext cx="7325100" cy="1491821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Exo 2"/>
              <a:buNone/>
            </a:pPr>
            <a:r>
              <a:rPr lang="en-US" sz="1800" b="0" i="0" u="none" strike="noStrike" cap="none">
                <a:solidFill>
                  <a:srgbClr val="373737"/>
                </a:solidFill>
                <a:latin typeface="Exo 2"/>
                <a:ea typeface="Exo 2"/>
                <a:cs typeface="Exo 2"/>
                <a:sym typeface="Exo 2"/>
              </a:rPr>
              <a:t>Wikipedia: (</a:t>
            </a:r>
            <a:r>
              <a:rPr lang="en-US" sz="1800" b="0" i="0" u="sng" strike="noStrike" cap="none">
                <a:solidFill>
                  <a:schemeClr val="hlink"/>
                </a:solidFill>
                <a:latin typeface="Exo 2"/>
                <a:ea typeface="Exo 2"/>
                <a:cs typeface="Exo 2"/>
                <a:sym typeface="Exo 2"/>
                <a:hlinkClick r:id="rId3"/>
              </a:rPr>
              <a:t>https://en.wikipedia.org/wiki/Self-balancing_binary_search_tree</a:t>
            </a:r>
            <a:r>
              <a:rPr lang="en-US" sz="1800" b="0" i="0" u="none" strike="noStrike" cap="none">
                <a:solidFill>
                  <a:srgbClr val="373737"/>
                </a:solidFill>
                <a:latin typeface="Exo 2"/>
                <a:ea typeface="Exo 2"/>
                <a:cs typeface="Exo 2"/>
                <a:sym typeface="Exo 2"/>
              </a:rPr>
              <a:t>)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Exo 2"/>
              <a:buNone/>
            </a:pPr>
            <a:r>
              <a:rPr lang="en-US" sz="1600" b="0" i="1" u="none" strike="noStrike" cap="none">
                <a:solidFill>
                  <a:srgbClr val="373737"/>
                </a:solidFill>
                <a:latin typeface="Exo 2"/>
                <a:ea typeface="Exo 2"/>
                <a:cs typeface="Exo 2"/>
                <a:sym typeface="Exo 2"/>
              </a:rPr>
              <a:t>In computer science, a self-balancing (or height-balanced) binary search tree is any node-based binary search tree that automatically keeps its height small in the face of arbitrary item insertions and deletions.</a:t>
            </a:r>
            <a:endParaRPr/>
          </a:p>
        </p:txBody>
      </p:sp>
      <p:sp>
        <p:nvSpPr>
          <p:cNvPr id="217" name="Google Shape;217;p21"/>
          <p:cNvSpPr txBox="1"/>
          <p:nvPr/>
        </p:nvSpPr>
        <p:spPr>
          <a:xfrm>
            <a:off x="172100" y="3064400"/>
            <a:ext cx="11880000" cy="2970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>
            <a:solidFill>
              <a:srgbClr val="0070C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postgres=# </a:t>
            </a:r>
            <a:r>
              <a:rPr lang="en-US" sz="1600" b="0" i="0" u="none" strike="noStrike" cap="none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EXPLAIN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0" i="0" u="none" strike="noStrike" cap="none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ANALYZE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0" i="0" u="none" strike="noStrike" cap="none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SELECT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 * </a:t>
            </a:r>
            <a:r>
              <a:rPr lang="en-US" sz="1600" b="0" i="0" u="none" strike="noStrike" cap="none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FROM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 foo </a:t>
            </a:r>
            <a:r>
              <a:rPr lang="en-US" sz="1600" b="0" i="0" u="none" strike="noStrike" cap="none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WHERE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 name = 'text%';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                                                   QUERY PLAN                                                   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----------------------------------------------------------------------------------------------------------------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 Index Scan using </a:t>
            </a:r>
            <a:r>
              <a:rPr lang="en-US" sz="1600" b="0" i="0" u="none" strike="noStrike" cap="none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idx_btree 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on foo  (cost=0.43..8.45 rows=1 width=19) (actual time=0.015..0.015 rows=0 loops=1)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   Index Cond: ((name)::text = 'text%'::text)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 Planning Time: 0.105 </a:t>
            </a:r>
            <a:r>
              <a:rPr lang="en-US" sz="1600" b="0" i="0" u="none" strike="noStrike" cap="none" dirty="0" err="1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ms</a:t>
            </a:r>
            <a:endParaRPr sz="1600" b="0" i="0" u="none" strike="noStrike" cap="none" dirty="0">
              <a:solidFill>
                <a:srgbClr val="373737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 Execution Time: 0.031 </a:t>
            </a:r>
            <a:r>
              <a:rPr lang="en-US" sz="1600" b="0" i="0" u="none" strike="noStrike" cap="none" dirty="0" err="1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ms</a:t>
            </a:r>
            <a:endParaRPr sz="1600" b="0" i="0" u="none" strike="noStrike" cap="none" dirty="0">
              <a:solidFill>
                <a:srgbClr val="373737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(4 rows)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r"/>
      </p:transition>
    </mc:Choice>
    <mc:Fallback xmlns="">
      <p:transition>
        <p:wipe dir="r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95EDA5-062F-4B22-87D2-BADB8B007B2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Who am I?</a:t>
            </a:r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19F6BA41-3034-1A43-9604-3B1326E27D57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70" r="14670"/>
          <a:stretch>
            <a:fillRect/>
          </a:stretch>
        </p:blipFill>
        <p:spPr>
          <a:xfrm>
            <a:off x="899458" y="1522582"/>
            <a:ext cx="2770188" cy="4508500"/>
          </a:xfr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99FC67E5-1455-4C4E-835A-1DCC5075AD13}"/>
              </a:ext>
            </a:extLst>
          </p:cNvPr>
          <p:cNvGrpSpPr/>
          <p:nvPr/>
        </p:nvGrpSpPr>
        <p:grpSpPr>
          <a:xfrm>
            <a:off x="8340167" y="1522582"/>
            <a:ext cx="3364154" cy="601745"/>
            <a:chOff x="827584" y="4922584"/>
            <a:chExt cx="1830680" cy="601745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20C29F5-88C4-4A1A-81FC-B9BF2F29E1CA}"/>
                </a:ext>
              </a:extLst>
            </p:cNvPr>
            <p:cNvSpPr txBox="1"/>
            <p:nvPr/>
          </p:nvSpPr>
          <p:spPr>
            <a:xfrm>
              <a:off x="827584" y="4922584"/>
              <a:ext cx="183068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rgbClr val="0070C0"/>
                  </a:solidFill>
                  <a:latin typeface="+mj-lt"/>
                  <a:cs typeface="Arial" pitchFamily="34" charset="0"/>
                </a:rPr>
                <a:t>Software Career</a:t>
              </a:r>
              <a:endParaRPr lang="ko-KR" altLang="en-US" sz="1400" b="1" dirty="0">
                <a:solidFill>
                  <a:srgbClr val="0070C0"/>
                </a:solidFill>
                <a:latin typeface="+mj-lt"/>
                <a:cs typeface="Arial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39E5934-21A8-461F-883E-BF7341C5D1A0}"/>
                </a:ext>
              </a:extLst>
            </p:cNvPr>
            <p:cNvSpPr txBox="1"/>
            <p:nvPr/>
          </p:nvSpPr>
          <p:spPr>
            <a:xfrm>
              <a:off x="827584" y="5189237"/>
              <a:ext cx="1830680" cy="3350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lvl="0" indent="-285750">
                <a:lnSpc>
                  <a:spcPct val="150000"/>
                </a:lnSpc>
                <a:spcBef>
                  <a:spcPts val="0"/>
                </a:spcBef>
                <a:buClr>
                  <a:srgbClr val="373737"/>
                </a:buClr>
                <a:buSzPts val="2000"/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/>
                  </a:solidFill>
                  <a:latin typeface="+mj-lt"/>
                </a:rPr>
                <a:t>Software industries since 1998.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DC1BBCD-3C3B-44FD-8213-156042CB37CD}"/>
              </a:ext>
            </a:extLst>
          </p:cNvPr>
          <p:cNvGrpSpPr/>
          <p:nvPr/>
        </p:nvGrpSpPr>
        <p:grpSpPr>
          <a:xfrm>
            <a:off x="8340167" y="2269679"/>
            <a:ext cx="3364154" cy="3371734"/>
            <a:chOff x="827584" y="4922584"/>
            <a:chExt cx="1830680" cy="3371734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1192BDD-253D-4055-B9F5-D8A510D7A138}"/>
                </a:ext>
              </a:extLst>
            </p:cNvPr>
            <p:cNvSpPr txBox="1"/>
            <p:nvPr/>
          </p:nvSpPr>
          <p:spPr>
            <a:xfrm>
              <a:off x="827584" y="4922584"/>
              <a:ext cx="183068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rgbClr val="0070C0"/>
                  </a:solidFill>
                  <a:latin typeface="+mj-lt"/>
                  <a:cs typeface="Arial" pitchFamily="34" charset="0"/>
                </a:rPr>
                <a:t>PostgreSQL Career</a:t>
              </a:r>
              <a:endParaRPr lang="ko-KR" altLang="en-US" sz="1400" b="1" dirty="0">
                <a:solidFill>
                  <a:srgbClr val="0070C0"/>
                </a:solidFill>
                <a:latin typeface="+mj-lt"/>
                <a:cs typeface="Arial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0BDC5BA-D6AF-4C10-A9F5-886FD1AA93E3}"/>
                </a:ext>
              </a:extLst>
            </p:cNvPr>
            <p:cNvSpPr txBox="1"/>
            <p:nvPr/>
          </p:nvSpPr>
          <p:spPr>
            <a:xfrm>
              <a:off x="827584" y="5189237"/>
              <a:ext cx="1830680" cy="31050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lvl="0" indent="-285750">
                <a:lnSpc>
                  <a:spcPct val="150000"/>
                </a:lnSpc>
                <a:spcBef>
                  <a:spcPts val="0"/>
                </a:spcBef>
                <a:buClr>
                  <a:srgbClr val="373737"/>
                </a:buClr>
                <a:buSzPts val="2000"/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/>
                  </a:solidFill>
                  <a:latin typeface="+mj-lt"/>
                </a:rPr>
                <a:t>Working on PostgreSQL Since 2006.</a:t>
              </a:r>
            </a:p>
            <a:p>
              <a:pPr marL="285750" lvl="0" indent="-285750">
                <a:lnSpc>
                  <a:spcPct val="150000"/>
                </a:lnSpc>
                <a:spcBef>
                  <a:spcPts val="0"/>
                </a:spcBef>
                <a:buClr>
                  <a:srgbClr val="373737"/>
                </a:buClr>
                <a:buSzPts val="2000"/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/>
                  </a:solidFill>
                  <a:latin typeface="+mj-lt"/>
                </a:rPr>
                <a:t>EnterpriseDB (Associate Software Architect core Database Engine) 2006-2009</a:t>
              </a:r>
            </a:p>
            <a:p>
              <a:pPr marL="285750" lvl="0" indent="-285750">
                <a:lnSpc>
                  <a:spcPct val="150000"/>
                </a:lnSpc>
                <a:spcBef>
                  <a:spcPts val="0"/>
                </a:spcBef>
                <a:buSzPts val="2000"/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/>
                  </a:solidFill>
                  <a:latin typeface="+mj-lt"/>
                </a:rPr>
                <a:t>EnterpriseDB (Software Architect core Database Engine) 2011 - 2016</a:t>
              </a:r>
            </a:p>
            <a:p>
              <a:pPr marL="285750" indent="-285750">
                <a:lnSpc>
                  <a:spcPct val="150000"/>
                </a:lnSpc>
                <a:spcBef>
                  <a:spcPts val="0"/>
                </a:spcBef>
                <a:buSzPts val="2000"/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/>
                  </a:solidFill>
                  <a:latin typeface="+mj-lt"/>
                </a:rPr>
                <a:t>EnterpriseDB (Senior Software Architect core Database Engine) 2016 – 2018</a:t>
              </a:r>
            </a:p>
            <a:p>
              <a:pPr marL="285750" indent="-285750">
                <a:lnSpc>
                  <a:spcPct val="150000"/>
                </a:lnSpc>
                <a:spcBef>
                  <a:spcPts val="0"/>
                </a:spcBef>
                <a:buSzPts val="2000"/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/>
                  </a:solidFill>
                  <a:latin typeface="+mj-lt"/>
                </a:rPr>
                <a:t>Percona (Senior Software Architect core Database Engine) 2018 – Present</a:t>
              </a:r>
            </a:p>
            <a:p>
              <a:pPr marL="285750" lvl="0" indent="-285750">
                <a:lnSpc>
                  <a:spcPct val="150000"/>
                </a:lnSpc>
                <a:spcBef>
                  <a:spcPts val="0"/>
                </a:spcBef>
                <a:buClr>
                  <a:srgbClr val="373737"/>
                </a:buClr>
                <a:buSzPts val="2000"/>
                <a:buFont typeface="Arial" panose="020B0604020202020204" pitchFamily="34" charset="0"/>
                <a:buChar char="•"/>
              </a:pPr>
              <a:endParaRPr lang="en-US" sz="1200" dirty="0">
                <a:solidFill>
                  <a:schemeClr val="tx1"/>
                </a:solidFill>
                <a:latin typeface="+mj-lt"/>
              </a:endParaRPr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17512483-5E7A-41ED-B2C5-768E79BE80DD}"/>
              </a:ext>
            </a:extLst>
          </p:cNvPr>
          <p:cNvSpPr/>
          <p:nvPr/>
        </p:nvSpPr>
        <p:spPr>
          <a:xfrm>
            <a:off x="905523" y="4413744"/>
            <a:ext cx="2769493" cy="1616927"/>
          </a:xfrm>
          <a:prstGeom prst="rect">
            <a:avLst/>
          </a:prstGeom>
          <a:solidFill>
            <a:schemeClr val="accent6">
              <a:lumMod val="40000"/>
              <a:lumOff val="6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+mj-lt"/>
            </a:endParaRPr>
          </a:p>
        </p:txBody>
      </p:sp>
      <p:sp>
        <p:nvSpPr>
          <p:cNvPr id="31" name="Content Placeholder 1">
            <a:extLst>
              <a:ext uri="{FF2B5EF4-FFF2-40B4-BE49-F238E27FC236}">
                <a16:creationId xmlns:a16="http://schemas.microsoft.com/office/drawing/2014/main" id="{3989A0BB-E81A-4C0F-9712-D12C56A8BE6D}"/>
              </a:ext>
            </a:extLst>
          </p:cNvPr>
          <p:cNvSpPr txBox="1">
            <a:spLocks/>
          </p:cNvSpPr>
          <p:nvPr/>
        </p:nvSpPr>
        <p:spPr>
          <a:xfrm>
            <a:off x="1034596" y="4547992"/>
            <a:ext cx="2499912" cy="402077"/>
          </a:xfrm>
          <a:prstGeom prst="rect">
            <a:avLst/>
          </a:prstGeom>
          <a:noFill/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altLang="ko-KR" dirty="0">
                <a:solidFill>
                  <a:srgbClr val="0070C0"/>
                </a:solidFill>
                <a:latin typeface="+mj-lt"/>
              </a:rPr>
              <a:t>IBRAR AHMED</a:t>
            </a:r>
          </a:p>
        </p:txBody>
      </p:sp>
      <p:sp>
        <p:nvSpPr>
          <p:cNvPr id="32" name="Content Placeholder 4">
            <a:extLst>
              <a:ext uri="{FF2B5EF4-FFF2-40B4-BE49-F238E27FC236}">
                <a16:creationId xmlns:a16="http://schemas.microsoft.com/office/drawing/2014/main" id="{029AF10C-8AB1-4293-9819-F566471FCC27}"/>
              </a:ext>
            </a:extLst>
          </p:cNvPr>
          <p:cNvSpPr txBox="1">
            <a:spLocks/>
          </p:cNvSpPr>
          <p:nvPr/>
        </p:nvSpPr>
        <p:spPr>
          <a:xfrm>
            <a:off x="1034596" y="4943920"/>
            <a:ext cx="2499912" cy="280794"/>
          </a:xfrm>
          <a:prstGeom prst="rect">
            <a:avLst/>
          </a:prstGeom>
          <a:noFill/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dirty="0">
                <a:solidFill>
                  <a:schemeClr val="tx1"/>
                </a:solidFill>
                <a:latin typeface="+mj-lt"/>
              </a:rPr>
              <a:t>Senior Software Architect</a:t>
            </a:r>
            <a:endParaRPr lang="ko-KR" altLang="en-US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07D6167-04AD-4380-8845-26E40C78215C}"/>
              </a:ext>
            </a:extLst>
          </p:cNvPr>
          <p:cNvSpPr txBox="1"/>
          <p:nvPr/>
        </p:nvSpPr>
        <p:spPr>
          <a:xfrm>
            <a:off x="1740876" y="5475496"/>
            <a:ext cx="18695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tx1"/>
                </a:solidFill>
                <a:latin typeface="+mj-lt"/>
              </a:rPr>
              <a:t>Percona LLC</a:t>
            </a:r>
            <a:endParaRPr lang="ko-KR" altLang="en-US" sz="1200" dirty="0">
              <a:solidFill>
                <a:schemeClr val="tx1"/>
              </a:solidFill>
              <a:latin typeface="+mj-lt"/>
              <a:cs typeface="Arial" pitchFamily="34" charset="0"/>
            </a:endParaRPr>
          </a:p>
        </p:txBody>
      </p:sp>
      <p:sp>
        <p:nvSpPr>
          <p:cNvPr id="23" name="Rounded Rectangle 8">
            <a:extLst>
              <a:ext uri="{FF2B5EF4-FFF2-40B4-BE49-F238E27FC236}">
                <a16:creationId xmlns:a16="http://schemas.microsoft.com/office/drawing/2014/main" id="{59890463-B869-E645-9066-8D05B4322A1F}"/>
              </a:ext>
            </a:extLst>
          </p:cNvPr>
          <p:cNvSpPr/>
          <p:nvPr/>
        </p:nvSpPr>
        <p:spPr>
          <a:xfrm>
            <a:off x="4221742" y="5552835"/>
            <a:ext cx="519323" cy="519265"/>
          </a:xfrm>
          <a:custGeom>
            <a:avLst/>
            <a:gdLst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688485 w 3888432"/>
              <a:gd name="connsiteY5" fmla="*/ 147563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2688485 w 3888432"/>
              <a:gd name="connsiteY17" fmla="*/ 1475633 h 3960440"/>
              <a:gd name="connsiteX18" fmla="*/ 878058 w 3888432"/>
              <a:gd name="connsiteY18" fmla="*/ 648072 h 3960440"/>
              <a:gd name="connsiteX19" fmla="*/ 554477 w 3888432"/>
              <a:gd name="connsiteY19" fmla="*/ 971653 h 3960440"/>
              <a:gd name="connsiteX20" fmla="*/ 878058 w 3888432"/>
              <a:gd name="connsiteY20" fmla="*/ 1295234 h 3960440"/>
              <a:gd name="connsiteX21" fmla="*/ 1201639 w 3888432"/>
              <a:gd name="connsiteY21" fmla="*/ 971653 h 3960440"/>
              <a:gd name="connsiteX22" fmla="*/ 878058 w 3888432"/>
              <a:gd name="connsiteY22" fmla="*/ 648072 h 3960440"/>
              <a:gd name="connsiteX23" fmla="*/ 333511 w 3888432"/>
              <a:gd name="connsiteY23" fmla="*/ 0 h 3960440"/>
              <a:gd name="connsiteX24" fmla="*/ 3554921 w 3888432"/>
              <a:gd name="connsiteY24" fmla="*/ 0 h 3960440"/>
              <a:gd name="connsiteX25" fmla="*/ 3888432 w 3888432"/>
              <a:gd name="connsiteY25" fmla="*/ 333511 h 3960440"/>
              <a:gd name="connsiteX26" fmla="*/ 3888432 w 3888432"/>
              <a:gd name="connsiteY26" fmla="*/ 3626929 h 3960440"/>
              <a:gd name="connsiteX27" fmla="*/ 3554921 w 3888432"/>
              <a:gd name="connsiteY27" fmla="*/ 3960440 h 3960440"/>
              <a:gd name="connsiteX28" fmla="*/ 333511 w 3888432"/>
              <a:gd name="connsiteY28" fmla="*/ 3960440 h 3960440"/>
              <a:gd name="connsiteX29" fmla="*/ 0 w 3888432"/>
              <a:gd name="connsiteY29" fmla="*/ 3626929 h 3960440"/>
              <a:gd name="connsiteX30" fmla="*/ 0 w 3888432"/>
              <a:gd name="connsiteY30" fmla="*/ 333511 h 3960440"/>
              <a:gd name="connsiteX31" fmla="*/ 333511 w 3888432"/>
              <a:gd name="connsiteY31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888432" h="3960440">
                <a:moveTo>
                  <a:pt x="554477" y="1512168"/>
                </a:moveTo>
                <a:lnTo>
                  <a:pt x="554477" y="3312368"/>
                </a:lnTo>
                <a:lnTo>
                  <a:pt x="1201638" y="3312368"/>
                </a:lnTo>
                <a:lnTo>
                  <a:pt x="1201638" y="1512168"/>
                </a:lnTo>
                <a:lnTo>
                  <a:pt x="554477" y="1512168"/>
                </a:lnTo>
                <a:close/>
                <a:moveTo>
                  <a:pt x="2840340" y="1479943"/>
                </a:moveTo>
                <a:cubicBezTo>
                  <a:pt x="2293254" y="1484797"/>
                  <a:pt x="2254084" y="1780470"/>
                  <a:pt x="2136833" y="1785510"/>
                </a:cubicBezTo>
                <a:lnTo>
                  <a:pt x="2136833" y="1510185"/>
                </a:lnTo>
                <a:lnTo>
                  <a:pt x="1489672" y="1510185"/>
                </a:lnTo>
                <a:lnTo>
                  <a:pt x="1489672" y="3310385"/>
                </a:lnTo>
                <a:lnTo>
                  <a:pt x="2136833" y="3310385"/>
                </a:lnTo>
                <a:cubicBezTo>
                  <a:pt x="2140283" y="2925445"/>
                  <a:pt x="2133383" y="2560917"/>
                  <a:pt x="2147184" y="2155564"/>
                </a:cubicBezTo>
                <a:cubicBezTo>
                  <a:pt x="2187272" y="1842063"/>
                  <a:pt x="2668986" y="1938990"/>
                  <a:pt x="2673919" y="2138897"/>
                </a:cubicBezTo>
                <a:lnTo>
                  <a:pt x="2679688" y="3312366"/>
                </a:lnTo>
                <a:lnTo>
                  <a:pt x="3326849" y="3312366"/>
                </a:lnTo>
                <a:cubicBezTo>
                  <a:pt x="3329155" y="2917782"/>
                  <a:pt x="3331462" y="2523197"/>
                  <a:pt x="3333768" y="2128613"/>
                </a:cubicBezTo>
                <a:cubicBezTo>
                  <a:pt x="3339026" y="1942962"/>
                  <a:pt x="3184753" y="1475890"/>
                  <a:pt x="2840340" y="1479943"/>
                </a:cubicBezTo>
                <a:close/>
                <a:moveTo>
                  <a:pt x="878058" y="648072"/>
                </a:moveTo>
                <a:cubicBezTo>
                  <a:pt x="699349" y="648072"/>
                  <a:pt x="554477" y="792944"/>
                  <a:pt x="554477" y="971653"/>
                </a:cubicBezTo>
                <a:cubicBezTo>
                  <a:pt x="554477" y="1150362"/>
                  <a:pt x="699349" y="1295234"/>
                  <a:pt x="878058" y="1295234"/>
                </a:cubicBezTo>
                <a:cubicBezTo>
                  <a:pt x="1056767" y="1295234"/>
                  <a:pt x="1201639" y="1150362"/>
                  <a:pt x="1201639" y="971653"/>
                </a:cubicBezTo>
                <a:cubicBezTo>
                  <a:pt x="1201639" y="792944"/>
                  <a:pt x="1056767" y="648072"/>
                  <a:pt x="878058" y="648072"/>
                </a:cubicBezTo>
                <a:close/>
                <a:moveTo>
                  <a:pt x="333511" y="0"/>
                </a:moveTo>
                <a:lnTo>
                  <a:pt x="3554921" y="0"/>
                </a:lnTo>
                <a:cubicBezTo>
                  <a:pt x="3739114" y="0"/>
                  <a:pt x="3888432" y="149318"/>
                  <a:pt x="3888432" y="333511"/>
                </a:cubicBezTo>
                <a:lnTo>
                  <a:pt x="3888432" y="3626929"/>
                </a:lnTo>
                <a:cubicBezTo>
                  <a:pt x="3888432" y="3811122"/>
                  <a:pt x="3739114" y="3960440"/>
                  <a:pt x="3554921" y="3960440"/>
                </a:cubicBezTo>
                <a:lnTo>
                  <a:pt x="333511" y="3960440"/>
                </a:lnTo>
                <a:cubicBezTo>
                  <a:pt x="149318" y="3960440"/>
                  <a:pt x="0" y="3811122"/>
                  <a:pt x="0" y="3626929"/>
                </a:cubicBezTo>
                <a:lnTo>
                  <a:pt x="0" y="333511"/>
                </a:lnTo>
                <a:cubicBezTo>
                  <a:pt x="0" y="149318"/>
                  <a:pt x="149318" y="0"/>
                  <a:pt x="333511" y="0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5" name="Rounded Rectangle 2">
            <a:extLst>
              <a:ext uri="{FF2B5EF4-FFF2-40B4-BE49-F238E27FC236}">
                <a16:creationId xmlns:a16="http://schemas.microsoft.com/office/drawing/2014/main" id="{6089FCE7-8884-9741-80B8-4AC63C71AB34}"/>
              </a:ext>
            </a:extLst>
          </p:cNvPr>
          <p:cNvSpPr/>
          <p:nvPr/>
        </p:nvSpPr>
        <p:spPr>
          <a:xfrm>
            <a:off x="4221743" y="3658736"/>
            <a:ext cx="519265" cy="519265"/>
          </a:xfrm>
          <a:custGeom>
            <a:avLst/>
            <a:gdLst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55131 w 3960000"/>
              <a:gd name="connsiteY2" fmla="*/ 1419362 h 3960000"/>
              <a:gd name="connsiteX3" fmla="*/ 3160999 w 3960000"/>
              <a:gd name="connsiteY3" fmla="*/ 1374274 h 3960000"/>
              <a:gd name="connsiteX4" fmla="*/ 2538382 w 3960000"/>
              <a:gd name="connsiteY4" fmla="*/ 802616 h 3960000"/>
              <a:gd name="connsiteX5" fmla="*/ 1921633 w 3960000"/>
              <a:gd name="connsiteY5" fmla="*/ 1419365 h 3960000"/>
              <a:gd name="connsiteX6" fmla="*/ 1942445 w 3960000"/>
              <a:gd name="connsiteY6" fmla="*/ 1570340 h 3960000"/>
              <a:gd name="connsiteX7" fmla="*/ 752016 w 3960000"/>
              <a:gd name="connsiteY7" fmla="*/ 931012 h 3960000"/>
              <a:gd name="connsiteX8" fmla="*/ 934030 w 3960000"/>
              <a:gd name="connsiteY8" fmla="*/ 1745738 h 3960000"/>
              <a:gd name="connsiteX9" fmla="*/ 665343 w 3960000"/>
              <a:gd name="connsiteY9" fmla="*/ 1650397 h 3960000"/>
              <a:gd name="connsiteX10" fmla="*/ 1111709 w 3960000"/>
              <a:gd name="connsiteY10" fmla="*/ 2257108 h 3960000"/>
              <a:gd name="connsiteX11" fmla="*/ 856023 w 3960000"/>
              <a:gd name="connsiteY11" fmla="*/ 2244108 h 3960000"/>
              <a:gd name="connsiteX12" fmla="*/ 1402064 w 3960000"/>
              <a:gd name="connsiteY12" fmla="*/ 2660137 h 3960000"/>
              <a:gd name="connsiteX13" fmla="*/ 552668 w 3960000"/>
              <a:gd name="connsiteY13" fmla="*/ 2902822 h 3960000"/>
              <a:gd name="connsiteX14" fmla="*/ 1978439 w 3960000"/>
              <a:gd name="connsiteY14" fmla="*/ 3093502 h 3960000"/>
              <a:gd name="connsiteX15" fmla="*/ 3053184 w 3960000"/>
              <a:gd name="connsiteY15" fmla="*/ 2031759 h 3960000"/>
              <a:gd name="connsiteX16" fmla="*/ 3155131 w 3960000"/>
              <a:gd name="connsiteY16" fmla="*/ 1419365 h 3960000"/>
              <a:gd name="connsiteX17" fmla="*/ 3207849 w 3960000"/>
              <a:gd name="connsiteY17" fmla="*/ 1493166 h 3960000"/>
              <a:gd name="connsiteX18" fmla="*/ 3407333 w 3960000"/>
              <a:gd name="connsiteY18" fmla="*/ 1117847 h 3960000"/>
              <a:gd name="connsiteX19" fmla="*/ 3108461 w 3960000"/>
              <a:gd name="connsiteY19" fmla="*/ 1185086 h 3960000"/>
              <a:gd name="connsiteX20" fmla="*/ 3334650 w 3960000"/>
              <a:gd name="connsiteY20" fmla="*/ 883134 h 3960000"/>
              <a:gd name="connsiteX21" fmla="*/ 2995677 w 3960000"/>
              <a:gd name="connsiteY21" fmla="*/ 1008938 h 3960000"/>
              <a:gd name="connsiteX22" fmla="*/ 2538382 w 3960000"/>
              <a:gd name="connsiteY22" fmla="*/ 802616 h 3960000"/>
              <a:gd name="connsiteX23" fmla="*/ 308009 w 3960000"/>
              <a:gd name="connsiteY23" fmla="*/ 0 h 3960000"/>
              <a:gd name="connsiteX24" fmla="*/ 3651991 w 3960000"/>
              <a:gd name="connsiteY24" fmla="*/ 0 h 3960000"/>
              <a:gd name="connsiteX25" fmla="*/ 3960000 w 3960000"/>
              <a:gd name="connsiteY25" fmla="*/ 308009 h 3960000"/>
              <a:gd name="connsiteX26" fmla="*/ 3960000 w 3960000"/>
              <a:gd name="connsiteY26" fmla="*/ 3651991 h 3960000"/>
              <a:gd name="connsiteX27" fmla="*/ 3651991 w 3960000"/>
              <a:gd name="connsiteY27" fmla="*/ 3960000 h 3960000"/>
              <a:gd name="connsiteX28" fmla="*/ 308009 w 3960000"/>
              <a:gd name="connsiteY28" fmla="*/ 3960000 h 3960000"/>
              <a:gd name="connsiteX29" fmla="*/ 0 w 3960000"/>
              <a:gd name="connsiteY29" fmla="*/ 3651991 h 3960000"/>
              <a:gd name="connsiteX30" fmla="*/ 0 w 3960000"/>
              <a:gd name="connsiteY30" fmla="*/ 308009 h 3960000"/>
              <a:gd name="connsiteX31" fmla="*/ 308009 w 3960000"/>
              <a:gd name="connsiteY31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55131 w 3960000"/>
              <a:gd name="connsiteY2" fmla="*/ 1419362 h 3960000"/>
              <a:gd name="connsiteX3" fmla="*/ 3160999 w 3960000"/>
              <a:gd name="connsiteY3" fmla="*/ 1374274 h 3960000"/>
              <a:gd name="connsiteX4" fmla="*/ 2538382 w 3960000"/>
              <a:gd name="connsiteY4" fmla="*/ 802616 h 3960000"/>
              <a:gd name="connsiteX5" fmla="*/ 1921633 w 3960000"/>
              <a:gd name="connsiteY5" fmla="*/ 1419365 h 3960000"/>
              <a:gd name="connsiteX6" fmla="*/ 1942445 w 3960000"/>
              <a:gd name="connsiteY6" fmla="*/ 1570340 h 3960000"/>
              <a:gd name="connsiteX7" fmla="*/ 752016 w 3960000"/>
              <a:gd name="connsiteY7" fmla="*/ 931012 h 3960000"/>
              <a:gd name="connsiteX8" fmla="*/ 934030 w 3960000"/>
              <a:gd name="connsiteY8" fmla="*/ 1745738 h 3960000"/>
              <a:gd name="connsiteX9" fmla="*/ 665343 w 3960000"/>
              <a:gd name="connsiteY9" fmla="*/ 1650397 h 3960000"/>
              <a:gd name="connsiteX10" fmla="*/ 1111709 w 3960000"/>
              <a:gd name="connsiteY10" fmla="*/ 2257108 h 3960000"/>
              <a:gd name="connsiteX11" fmla="*/ 856023 w 3960000"/>
              <a:gd name="connsiteY11" fmla="*/ 2244108 h 3960000"/>
              <a:gd name="connsiteX12" fmla="*/ 1402064 w 3960000"/>
              <a:gd name="connsiteY12" fmla="*/ 2660137 h 3960000"/>
              <a:gd name="connsiteX13" fmla="*/ 552668 w 3960000"/>
              <a:gd name="connsiteY13" fmla="*/ 2902822 h 3960000"/>
              <a:gd name="connsiteX14" fmla="*/ 1978439 w 3960000"/>
              <a:gd name="connsiteY14" fmla="*/ 3093502 h 3960000"/>
              <a:gd name="connsiteX15" fmla="*/ 3053184 w 3960000"/>
              <a:gd name="connsiteY15" fmla="*/ 2031759 h 3960000"/>
              <a:gd name="connsiteX16" fmla="*/ 3207849 w 3960000"/>
              <a:gd name="connsiteY16" fmla="*/ 1493166 h 3960000"/>
              <a:gd name="connsiteX17" fmla="*/ 3407333 w 3960000"/>
              <a:gd name="connsiteY17" fmla="*/ 1117847 h 3960000"/>
              <a:gd name="connsiteX18" fmla="*/ 3108461 w 3960000"/>
              <a:gd name="connsiteY18" fmla="*/ 1185086 h 3960000"/>
              <a:gd name="connsiteX19" fmla="*/ 3334650 w 3960000"/>
              <a:gd name="connsiteY19" fmla="*/ 883134 h 3960000"/>
              <a:gd name="connsiteX20" fmla="*/ 2995677 w 3960000"/>
              <a:gd name="connsiteY20" fmla="*/ 1008938 h 3960000"/>
              <a:gd name="connsiteX21" fmla="*/ 2538382 w 3960000"/>
              <a:gd name="connsiteY21" fmla="*/ 802616 h 3960000"/>
              <a:gd name="connsiteX22" fmla="*/ 308009 w 3960000"/>
              <a:gd name="connsiteY22" fmla="*/ 0 h 3960000"/>
              <a:gd name="connsiteX23" fmla="*/ 3651991 w 3960000"/>
              <a:gd name="connsiteY23" fmla="*/ 0 h 3960000"/>
              <a:gd name="connsiteX24" fmla="*/ 3960000 w 3960000"/>
              <a:gd name="connsiteY24" fmla="*/ 308009 h 3960000"/>
              <a:gd name="connsiteX25" fmla="*/ 3960000 w 3960000"/>
              <a:gd name="connsiteY25" fmla="*/ 3651991 h 3960000"/>
              <a:gd name="connsiteX26" fmla="*/ 3651991 w 3960000"/>
              <a:gd name="connsiteY26" fmla="*/ 3960000 h 3960000"/>
              <a:gd name="connsiteX27" fmla="*/ 308009 w 3960000"/>
              <a:gd name="connsiteY27" fmla="*/ 3960000 h 3960000"/>
              <a:gd name="connsiteX28" fmla="*/ 0 w 3960000"/>
              <a:gd name="connsiteY28" fmla="*/ 3651991 h 3960000"/>
              <a:gd name="connsiteX29" fmla="*/ 0 w 3960000"/>
              <a:gd name="connsiteY29" fmla="*/ 308009 h 3960000"/>
              <a:gd name="connsiteX30" fmla="*/ 308009 w 3960000"/>
              <a:gd name="connsiteY30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07333 w 3960000"/>
              <a:gd name="connsiteY16" fmla="*/ 1117847 h 3960000"/>
              <a:gd name="connsiteX17" fmla="*/ 3108461 w 3960000"/>
              <a:gd name="connsiteY17" fmla="*/ 1185086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07333 w 3960000"/>
              <a:gd name="connsiteY16" fmla="*/ 1117847 h 3960000"/>
              <a:gd name="connsiteX17" fmla="*/ 3140091 w 3960000"/>
              <a:gd name="connsiteY17" fmla="*/ 1227260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34030 w 3960000"/>
              <a:gd name="connsiteY7" fmla="*/ 1745738 h 3960000"/>
              <a:gd name="connsiteX8" fmla="*/ 644257 w 3960000"/>
              <a:gd name="connsiteY8" fmla="*/ 1555506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56023 w 3960000"/>
              <a:gd name="connsiteY10" fmla="*/ 2244108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3960000" h="3960000">
                <a:moveTo>
                  <a:pt x="3160999" y="1374274"/>
                </a:moveTo>
                <a:lnTo>
                  <a:pt x="3155132" y="1419362"/>
                </a:lnTo>
                <a:lnTo>
                  <a:pt x="3160999" y="1374274"/>
                </a:lnTo>
                <a:close/>
                <a:moveTo>
                  <a:pt x="2496208" y="770986"/>
                </a:moveTo>
                <a:cubicBezTo>
                  <a:pt x="2113414" y="770986"/>
                  <a:pt x="1929581" y="1106902"/>
                  <a:pt x="1921633" y="1292845"/>
                </a:cubicBezTo>
                <a:cubicBezTo>
                  <a:pt x="1914712" y="1454769"/>
                  <a:pt x="1928136" y="1522392"/>
                  <a:pt x="1942445" y="1570340"/>
                </a:cubicBezTo>
                <a:cubicBezTo>
                  <a:pt x="1547199" y="1510736"/>
                  <a:pt x="1237189" y="1330681"/>
                  <a:pt x="815277" y="836121"/>
                </a:cubicBezTo>
                <a:cubicBezTo>
                  <a:pt x="618819" y="1229038"/>
                  <a:pt x="733086" y="1558961"/>
                  <a:pt x="965659" y="1735195"/>
                </a:cubicBezTo>
                <a:cubicBezTo>
                  <a:pt x="864541" y="1716416"/>
                  <a:pt x="662904" y="1695759"/>
                  <a:pt x="570453" y="1629310"/>
                </a:cubicBezTo>
                <a:cubicBezTo>
                  <a:pt x="597898" y="2016450"/>
                  <a:pt x="990931" y="2177657"/>
                  <a:pt x="1196057" y="2257108"/>
                </a:cubicBezTo>
                <a:cubicBezTo>
                  <a:pt x="1113718" y="2275887"/>
                  <a:pt x="943857" y="2321380"/>
                  <a:pt x="813848" y="2296824"/>
                </a:cubicBezTo>
                <a:cubicBezTo>
                  <a:pt x="926523" y="2634848"/>
                  <a:pt x="1326064" y="2611755"/>
                  <a:pt x="1486410" y="2607420"/>
                </a:cubicBezTo>
                <a:cubicBezTo>
                  <a:pt x="1297174" y="2749708"/>
                  <a:pt x="1000058" y="2795794"/>
                  <a:pt x="489408" y="2829018"/>
                </a:cubicBezTo>
                <a:cubicBezTo>
                  <a:pt x="914827" y="3139596"/>
                  <a:pt x="1734874" y="3242281"/>
                  <a:pt x="2062787" y="3146219"/>
                </a:cubicBezTo>
                <a:cubicBezTo>
                  <a:pt x="2763394" y="2903535"/>
                  <a:pt x="2915370" y="2621267"/>
                  <a:pt x="3074271" y="2105563"/>
                </a:cubicBezTo>
                <a:cubicBezTo>
                  <a:pt x="3173740" y="1733406"/>
                  <a:pt x="3145310" y="1648999"/>
                  <a:pt x="3207849" y="1493166"/>
                </a:cubicBezTo>
                <a:cubicBezTo>
                  <a:pt x="3270388" y="1337333"/>
                  <a:pt x="3414210" y="1276468"/>
                  <a:pt x="3449507" y="1170564"/>
                </a:cubicBezTo>
                <a:cubicBezTo>
                  <a:pt x="3349883" y="1192977"/>
                  <a:pt x="3252716" y="1239516"/>
                  <a:pt x="3140091" y="1227260"/>
                </a:cubicBezTo>
                <a:cubicBezTo>
                  <a:pt x="3219995" y="1183499"/>
                  <a:pt x="3274317" y="996523"/>
                  <a:pt x="3324107" y="851504"/>
                </a:cubicBezTo>
                <a:cubicBezTo>
                  <a:pt x="3215037" y="921165"/>
                  <a:pt x="3152155" y="998691"/>
                  <a:pt x="2995677" y="1008938"/>
                </a:cubicBezTo>
                <a:cubicBezTo>
                  <a:pt x="2884471" y="881691"/>
                  <a:pt x="2678487" y="770986"/>
                  <a:pt x="2496208" y="770986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6" name="Rounded Rectangle 3">
            <a:extLst>
              <a:ext uri="{FF2B5EF4-FFF2-40B4-BE49-F238E27FC236}">
                <a16:creationId xmlns:a16="http://schemas.microsoft.com/office/drawing/2014/main" id="{2B6A6525-EA87-A045-B029-29A5211C880F}"/>
              </a:ext>
            </a:extLst>
          </p:cNvPr>
          <p:cNvSpPr>
            <a:spLocks noChangeAspect="1"/>
          </p:cNvSpPr>
          <p:nvPr/>
        </p:nvSpPr>
        <p:spPr>
          <a:xfrm>
            <a:off x="4221742" y="4662045"/>
            <a:ext cx="519265" cy="519265"/>
          </a:xfrm>
          <a:custGeom>
            <a:avLst/>
            <a:gdLst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59137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960000" h="3960000">
                <a:moveTo>
                  <a:pt x="2841893" y="181064"/>
                </a:moveTo>
                <a:cubicBezTo>
                  <a:pt x="2485731" y="190239"/>
                  <a:pt x="2106781" y="339266"/>
                  <a:pt x="2105790" y="859562"/>
                </a:cubicBezTo>
                <a:lnTo>
                  <a:pt x="2106860" y="863292"/>
                </a:lnTo>
                <a:lnTo>
                  <a:pt x="2106860" y="1248172"/>
                </a:lnTo>
                <a:lnTo>
                  <a:pt x="1691968" y="1248172"/>
                </a:lnTo>
                <a:lnTo>
                  <a:pt x="1691968" y="1824236"/>
                </a:lnTo>
                <a:lnTo>
                  <a:pt x="2106860" y="1824236"/>
                </a:lnTo>
                <a:lnTo>
                  <a:pt x="2106860" y="3779396"/>
                </a:lnTo>
                <a:lnTo>
                  <a:pt x="2754932" y="3779396"/>
                </a:lnTo>
                <a:lnTo>
                  <a:pt x="2754932" y="1824236"/>
                </a:lnTo>
                <a:lnTo>
                  <a:pt x="3305869" y="1813665"/>
                </a:lnTo>
                <a:lnTo>
                  <a:pt x="3348152" y="1248172"/>
                </a:lnTo>
                <a:lnTo>
                  <a:pt x="2754932" y="1248172"/>
                </a:lnTo>
                <a:lnTo>
                  <a:pt x="2754932" y="907124"/>
                </a:lnTo>
                <a:cubicBezTo>
                  <a:pt x="2746287" y="682909"/>
                  <a:pt x="3126764" y="685506"/>
                  <a:pt x="3369037" y="704441"/>
                </a:cubicBezTo>
                <a:cubicBezTo>
                  <a:pt x="3391941" y="556446"/>
                  <a:pt x="3409927" y="381656"/>
                  <a:pt x="3410216" y="195189"/>
                </a:cubicBezTo>
                <a:cubicBezTo>
                  <a:pt x="3239930" y="163882"/>
                  <a:pt x="3118909" y="173928"/>
                  <a:pt x="2841893" y="181064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4C19195-5A50-8043-89B9-2D54F12526D9}"/>
              </a:ext>
            </a:extLst>
          </p:cNvPr>
          <p:cNvSpPr txBox="1"/>
          <p:nvPr/>
        </p:nvSpPr>
        <p:spPr>
          <a:xfrm>
            <a:off x="4741007" y="3937608"/>
            <a:ext cx="33641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tx1"/>
                </a:solidFill>
                <a:latin typeface="+mj-lt"/>
              </a:rPr>
              <a:t>@</a:t>
            </a:r>
            <a:r>
              <a:rPr lang="en-GB" sz="1200" dirty="0" err="1">
                <a:solidFill>
                  <a:schemeClr val="tx1"/>
                </a:solidFill>
                <a:latin typeface="+mj-lt"/>
              </a:rPr>
              <a:t>ibrar_ahmad</a:t>
            </a:r>
            <a:endParaRPr lang="ko-KR" altLang="en-US" sz="1200" b="1" dirty="0">
              <a:solidFill>
                <a:schemeClr val="tx1"/>
              </a:solidFill>
              <a:latin typeface="+mj-lt"/>
              <a:cs typeface="Arial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EC14F3A-4DF8-A841-A56A-40C284A8A70C}"/>
              </a:ext>
            </a:extLst>
          </p:cNvPr>
          <p:cNvSpPr txBox="1"/>
          <p:nvPr/>
        </p:nvSpPr>
        <p:spPr>
          <a:xfrm>
            <a:off x="4741007" y="4872239"/>
            <a:ext cx="33641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tx1"/>
                </a:solidFill>
                <a:latin typeface="+mj-lt"/>
                <a:cs typeface="Arial" pitchFamily="34" charset="0"/>
              </a:rPr>
              <a:t>https://</a:t>
            </a:r>
            <a:r>
              <a:rPr lang="en-US" altLang="ko-KR" sz="1200" b="1" dirty="0" err="1">
                <a:solidFill>
                  <a:schemeClr val="tx1"/>
                </a:solidFill>
                <a:latin typeface="+mj-lt"/>
                <a:cs typeface="Arial" pitchFamily="34" charset="0"/>
              </a:rPr>
              <a:t>www.facebook.com</a:t>
            </a:r>
            <a:r>
              <a:rPr lang="en-US" altLang="ko-KR" sz="1200" b="1" dirty="0">
                <a:solidFill>
                  <a:schemeClr val="tx1"/>
                </a:solidFill>
                <a:latin typeface="+mj-lt"/>
                <a:cs typeface="Arial" pitchFamily="34" charset="0"/>
              </a:rPr>
              <a:t>/</a:t>
            </a:r>
            <a:r>
              <a:rPr lang="en-US" altLang="ko-KR" sz="1200" b="1" dirty="0" err="1">
                <a:solidFill>
                  <a:schemeClr val="tx1"/>
                </a:solidFill>
                <a:latin typeface="+mj-lt"/>
                <a:cs typeface="Arial" pitchFamily="34" charset="0"/>
              </a:rPr>
              <a:t>ibrar.ahmed</a:t>
            </a:r>
            <a:endParaRPr lang="ko-KR" altLang="en-US" sz="1200" b="1" dirty="0">
              <a:solidFill>
                <a:schemeClr val="tx1"/>
              </a:solidFill>
              <a:latin typeface="+mj-lt"/>
              <a:cs typeface="Arial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7E46D59-E922-0447-942C-3AF9AA2C83B0}"/>
              </a:ext>
            </a:extLst>
          </p:cNvPr>
          <p:cNvSpPr txBox="1"/>
          <p:nvPr/>
        </p:nvSpPr>
        <p:spPr>
          <a:xfrm>
            <a:off x="4741007" y="5824039"/>
            <a:ext cx="33641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tx1"/>
                </a:solidFill>
                <a:latin typeface="+mj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https://www.linkedin.com/in/ibrarahmed74/</a:t>
            </a:r>
            <a:endParaRPr lang="ko-KR" altLang="en-US" sz="1200" b="1" dirty="0">
              <a:solidFill>
                <a:schemeClr val="tx1"/>
              </a:solidFill>
              <a:latin typeface="+mj-lt"/>
              <a:cs typeface="Arial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598D5FF-A60C-5D49-BA7C-BF85BC99054E}"/>
              </a:ext>
            </a:extLst>
          </p:cNvPr>
          <p:cNvSpPr txBox="1"/>
          <p:nvPr/>
        </p:nvSpPr>
        <p:spPr>
          <a:xfrm>
            <a:off x="8340167" y="5792733"/>
            <a:ext cx="3364154" cy="612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1" indent="-285750">
              <a:lnSpc>
                <a:spcPct val="150000"/>
              </a:lnSpc>
              <a:buSzPts val="20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  <a:latin typeface="+mj-lt"/>
              </a:rPr>
              <a:t>PostgreSQL Developer's Guide</a:t>
            </a:r>
          </a:p>
          <a:p>
            <a:pPr marL="285750" lvl="1" indent="-285750">
              <a:lnSpc>
                <a:spcPct val="150000"/>
              </a:lnSpc>
              <a:buSzPts val="20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  <a:latin typeface="+mj-lt"/>
              </a:rPr>
              <a:t>PostgreSQL 9.6 High Performance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D6994B3-A881-C64F-B6AF-F9939D27F7FA}"/>
              </a:ext>
            </a:extLst>
          </p:cNvPr>
          <p:cNvSpPr txBox="1"/>
          <p:nvPr/>
        </p:nvSpPr>
        <p:spPr>
          <a:xfrm>
            <a:off x="8275620" y="5448487"/>
            <a:ext cx="3364154" cy="375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spcBef>
                <a:spcPts val="0"/>
              </a:spcBef>
              <a:buClr>
                <a:srgbClr val="373737"/>
              </a:buClr>
              <a:buSzPts val="2000"/>
            </a:pPr>
            <a:r>
              <a:rPr lang="en-US" sz="1400" b="1" dirty="0">
                <a:solidFill>
                  <a:srgbClr val="0070C0"/>
                </a:solidFill>
                <a:latin typeface="+mj-lt"/>
                <a:cs typeface="Arial" pitchFamily="34" charset="0"/>
              </a:rPr>
              <a:t>PostgreSQL</a:t>
            </a:r>
            <a:r>
              <a:rPr lang="en-US" sz="1400" dirty="0">
                <a:solidFill>
                  <a:srgbClr val="0070C0"/>
                </a:solidFill>
                <a:latin typeface="+mj-lt"/>
              </a:rPr>
              <a:t> </a:t>
            </a:r>
            <a:r>
              <a:rPr lang="en-US" sz="1400" b="1" dirty="0">
                <a:solidFill>
                  <a:srgbClr val="0070C0"/>
                </a:solidFill>
                <a:latin typeface="+mj-lt"/>
                <a:cs typeface="Arial" pitchFamily="34" charset="0"/>
              </a:rPr>
              <a:t>Books</a:t>
            </a:r>
          </a:p>
        </p:txBody>
      </p:sp>
    </p:spTree>
    <p:extLst>
      <p:ext uri="{BB962C8B-B14F-4D97-AF65-F5344CB8AC3E}">
        <p14:creationId xmlns:p14="http://schemas.microsoft.com/office/powerpoint/2010/main" val="5829745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lvl="0"/>
            <a:r>
              <a:rPr lang="en-US" b="0" dirty="0"/>
              <a:t>B-Tree Index 2/2</a:t>
            </a:r>
            <a:endParaRPr b="0" dirty="0"/>
          </a:p>
        </p:txBody>
      </p:sp>
      <p:sp>
        <p:nvSpPr>
          <p:cNvPr id="217" name="Google Shape;217;p21"/>
          <p:cNvSpPr txBox="1"/>
          <p:nvPr/>
        </p:nvSpPr>
        <p:spPr>
          <a:xfrm>
            <a:off x="6678592" y="782930"/>
            <a:ext cx="5373508" cy="530535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>
            <a:solidFill>
              <a:srgbClr val="0070C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Arial"/>
              <a:buNone/>
            </a:pPr>
            <a:endParaRPr dirty="0">
              <a:solidFill>
                <a:schemeClr val="tx1"/>
              </a:solidFill>
              <a:highlight>
                <a:srgbClr val="000000"/>
              </a:highlight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68494BA-9697-694F-A9E4-680545ED4891}"/>
              </a:ext>
            </a:extLst>
          </p:cNvPr>
          <p:cNvGrpSpPr/>
          <p:nvPr/>
        </p:nvGrpSpPr>
        <p:grpSpPr>
          <a:xfrm>
            <a:off x="7826760" y="987400"/>
            <a:ext cx="3600000" cy="1080000"/>
            <a:chOff x="7190153" y="1080000"/>
            <a:chExt cx="3600000" cy="1080000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7CC9E06A-7F06-A04E-BF7F-BB0097273E70}"/>
                </a:ext>
              </a:extLst>
            </p:cNvPr>
            <p:cNvSpPr/>
            <p:nvPr/>
          </p:nvSpPr>
          <p:spPr>
            <a:xfrm>
              <a:off x="7190153" y="1080000"/>
              <a:ext cx="3600000" cy="1080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highlight>
                  <a:srgbClr val="000000"/>
                </a:highlight>
              </a:endParaRP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424B0BE6-E371-CD41-9DB4-38AF02D66BA5}"/>
                </a:ext>
              </a:extLst>
            </p:cNvPr>
            <p:cNvCxnSpPr/>
            <p:nvPr/>
          </p:nvCxnSpPr>
          <p:spPr>
            <a:xfrm>
              <a:off x="7190153" y="1226917"/>
              <a:ext cx="360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C027AFB-062F-7E4B-B5C7-3F44C01CDD45}"/>
                </a:ext>
              </a:extLst>
            </p:cNvPr>
            <p:cNvCxnSpPr/>
            <p:nvPr/>
          </p:nvCxnSpPr>
          <p:spPr>
            <a:xfrm>
              <a:off x="7190153" y="1389445"/>
              <a:ext cx="360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A62AD582-AEEF-5B48-986F-7E939BF383D3}"/>
                </a:ext>
              </a:extLst>
            </p:cNvPr>
            <p:cNvCxnSpPr/>
            <p:nvPr/>
          </p:nvCxnSpPr>
          <p:spPr>
            <a:xfrm>
              <a:off x="7190153" y="1551973"/>
              <a:ext cx="360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DEDBEDCD-DBAB-C244-8406-0B0D608DB953}"/>
                </a:ext>
              </a:extLst>
            </p:cNvPr>
            <p:cNvCxnSpPr/>
            <p:nvPr/>
          </p:nvCxnSpPr>
          <p:spPr>
            <a:xfrm>
              <a:off x="7190153" y="1714501"/>
              <a:ext cx="360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5700055-82FC-2040-8951-8477DA035BC8}"/>
                </a:ext>
              </a:extLst>
            </p:cNvPr>
            <p:cNvCxnSpPr/>
            <p:nvPr/>
          </p:nvCxnSpPr>
          <p:spPr>
            <a:xfrm>
              <a:off x="7190153" y="1877029"/>
              <a:ext cx="360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6092327-B898-B64A-905D-AF66195194CB}"/>
                </a:ext>
              </a:extLst>
            </p:cNvPr>
            <p:cNvCxnSpPr/>
            <p:nvPr/>
          </p:nvCxnSpPr>
          <p:spPr>
            <a:xfrm>
              <a:off x="7190153" y="2013995"/>
              <a:ext cx="360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E31B563-BE27-0E44-862A-3B74DFD637C7}"/>
              </a:ext>
            </a:extLst>
          </p:cNvPr>
          <p:cNvGrpSpPr/>
          <p:nvPr/>
        </p:nvGrpSpPr>
        <p:grpSpPr>
          <a:xfrm>
            <a:off x="7826760" y="2141583"/>
            <a:ext cx="3600000" cy="1080000"/>
            <a:chOff x="7190153" y="1080000"/>
            <a:chExt cx="3600000" cy="108000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02FA37AE-6190-7345-82AF-84E1D63F959C}"/>
                </a:ext>
              </a:extLst>
            </p:cNvPr>
            <p:cNvSpPr/>
            <p:nvPr/>
          </p:nvSpPr>
          <p:spPr>
            <a:xfrm>
              <a:off x="7190153" y="1080000"/>
              <a:ext cx="3600000" cy="1080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highlight>
                  <a:srgbClr val="000000"/>
                </a:highlight>
              </a:endParaRPr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A6640005-153D-6347-95BC-BC166F113C97}"/>
                </a:ext>
              </a:extLst>
            </p:cNvPr>
            <p:cNvCxnSpPr/>
            <p:nvPr/>
          </p:nvCxnSpPr>
          <p:spPr>
            <a:xfrm>
              <a:off x="7190153" y="1226917"/>
              <a:ext cx="360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24C1048-9CA0-084B-81E0-22581A817FA2}"/>
                </a:ext>
              </a:extLst>
            </p:cNvPr>
            <p:cNvCxnSpPr/>
            <p:nvPr/>
          </p:nvCxnSpPr>
          <p:spPr>
            <a:xfrm>
              <a:off x="7190153" y="1389445"/>
              <a:ext cx="360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5F3EE8B0-C124-C84F-8775-6F5BB7BA4665}"/>
                </a:ext>
              </a:extLst>
            </p:cNvPr>
            <p:cNvCxnSpPr/>
            <p:nvPr/>
          </p:nvCxnSpPr>
          <p:spPr>
            <a:xfrm>
              <a:off x="7190153" y="1551973"/>
              <a:ext cx="360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DB3B196-AB58-7E4F-9CA4-A309858A05F8}"/>
                </a:ext>
              </a:extLst>
            </p:cNvPr>
            <p:cNvCxnSpPr/>
            <p:nvPr/>
          </p:nvCxnSpPr>
          <p:spPr>
            <a:xfrm>
              <a:off x="7190153" y="1714501"/>
              <a:ext cx="360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8FC028F-07A2-DC4D-AD55-9216983E83FB}"/>
                </a:ext>
              </a:extLst>
            </p:cNvPr>
            <p:cNvCxnSpPr/>
            <p:nvPr/>
          </p:nvCxnSpPr>
          <p:spPr>
            <a:xfrm>
              <a:off x="7190153" y="1877029"/>
              <a:ext cx="360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B109E29-906A-F34B-AF61-C9A00FDC2EA0}"/>
                </a:ext>
              </a:extLst>
            </p:cNvPr>
            <p:cNvCxnSpPr/>
            <p:nvPr/>
          </p:nvCxnSpPr>
          <p:spPr>
            <a:xfrm>
              <a:off x="7190153" y="2013995"/>
              <a:ext cx="360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88AB3C2-10C8-134D-A40A-A4F2C3151BF2}"/>
              </a:ext>
            </a:extLst>
          </p:cNvPr>
          <p:cNvGrpSpPr/>
          <p:nvPr/>
        </p:nvGrpSpPr>
        <p:grpSpPr>
          <a:xfrm>
            <a:off x="7826760" y="3272616"/>
            <a:ext cx="3600000" cy="1080000"/>
            <a:chOff x="7190153" y="1080000"/>
            <a:chExt cx="3600000" cy="1080000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4014BDEA-663F-C042-926C-ECF13DF7E18D}"/>
                </a:ext>
              </a:extLst>
            </p:cNvPr>
            <p:cNvSpPr/>
            <p:nvPr/>
          </p:nvSpPr>
          <p:spPr>
            <a:xfrm>
              <a:off x="7190153" y="1080000"/>
              <a:ext cx="3600000" cy="1080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highlight>
                  <a:srgbClr val="000000"/>
                </a:highlight>
              </a:endParaRP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F0FAA0CD-12CB-AA41-837B-F00B1F995273}"/>
                </a:ext>
              </a:extLst>
            </p:cNvPr>
            <p:cNvCxnSpPr/>
            <p:nvPr/>
          </p:nvCxnSpPr>
          <p:spPr>
            <a:xfrm>
              <a:off x="7190153" y="1226917"/>
              <a:ext cx="360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9E83C8B-D331-874F-AC10-95DE0D6BA53A}"/>
                </a:ext>
              </a:extLst>
            </p:cNvPr>
            <p:cNvCxnSpPr/>
            <p:nvPr/>
          </p:nvCxnSpPr>
          <p:spPr>
            <a:xfrm>
              <a:off x="7190153" y="1389445"/>
              <a:ext cx="360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8A15BA5B-17A2-2740-AEC1-C3AD537D3CC2}"/>
                </a:ext>
              </a:extLst>
            </p:cNvPr>
            <p:cNvCxnSpPr/>
            <p:nvPr/>
          </p:nvCxnSpPr>
          <p:spPr>
            <a:xfrm>
              <a:off x="7190153" y="1551973"/>
              <a:ext cx="360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AA3451E-84D6-314D-A349-B6B42AD78648}"/>
                </a:ext>
              </a:extLst>
            </p:cNvPr>
            <p:cNvCxnSpPr/>
            <p:nvPr/>
          </p:nvCxnSpPr>
          <p:spPr>
            <a:xfrm>
              <a:off x="7190153" y="1714501"/>
              <a:ext cx="360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4A4FB49D-0AF8-814C-BC6D-BEB4EB0D02C2}"/>
                </a:ext>
              </a:extLst>
            </p:cNvPr>
            <p:cNvCxnSpPr/>
            <p:nvPr/>
          </p:nvCxnSpPr>
          <p:spPr>
            <a:xfrm>
              <a:off x="7190153" y="1877029"/>
              <a:ext cx="360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A0E54816-B0F3-EA4E-9451-792CE158F428}"/>
                </a:ext>
              </a:extLst>
            </p:cNvPr>
            <p:cNvCxnSpPr/>
            <p:nvPr/>
          </p:nvCxnSpPr>
          <p:spPr>
            <a:xfrm>
              <a:off x="7190153" y="2013995"/>
              <a:ext cx="360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8ED3E5AD-6F1E-3848-8AD9-FFD6892D26B5}"/>
              </a:ext>
            </a:extLst>
          </p:cNvPr>
          <p:cNvGrpSpPr/>
          <p:nvPr/>
        </p:nvGrpSpPr>
        <p:grpSpPr>
          <a:xfrm>
            <a:off x="7826760" y="4882055"/>
            <a:ext cx="3600000" cy="1080000"/>
            <a:chOff x="7190153" y="1080000"/>
            <a:chExt cx="3600000" cy="1080000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4610450E-EB72-B342-8FE3-53BECE0AD9E7}"/>
                </a:ext>
              </a:extLst>
            </p:cNvPr>
            <p:cNvSpPr/>
            <p:nvPr/>
          </p:nvSpPr>
          <p:spPr>
            <a:xfrm>
              <a:off x="7190153" y="1080000"/>
              <a:ext cx="3600000" cy="1080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highlight>
                  <a:srgbClr val="000000"/>
                </a:highlight>
              </a:endParaRPr>
            </a:p>
          </p:txBody>
        </p: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DEBFC6FD-F067-DA4F-B923-51EF3E049D8D}"/>
                </a:ext>
              </a:extLst>
            </p:cNvPr>
            <p:cNvCxnSpPr/>
            <p:nvPr/>
          </p:nvCxnSpPr>
          <p:spPr>
            <a:xfrm>
              <a:off x="7190153" y="1226917"/>
              <a:ext cx="360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E5FF5374-B60E-774C-AA26-861E831B93D1}"/>
                </a:ext>
              </a:extLst>
            </p:cNvPr>
            <p:cNvCxnSpPr/>
            <p:nvPr/>
          </p:nvCxnSpPr>
          <p:spPr>
            <a:xfrm>
              <a:off x="7190153" y="1389445"/>
              <a:ext cx="360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AB54AE8B-24A4-0C4D-B962-98F995EB88C0}"/>
                </a:ext>
              </a:extLst>
            </p:cNvPr>
            <p:cNvCxnSpPr/>
            <p:nvPr/>
          </p:nvCxnSpPr>
          <p:spPr>
            <a:xfrm>
              <a:off x="7190153" y="1551973"/>
              <a:ext cx="360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E39398A0-EF0A-AE4E-9E75-9E6483B67E97}"/>
                </a:ext>
              </a:extLst>
            </p:cNvPr>
            <p:cNvCxnSpPr/>
            <p:nvPr/>
          </p:nvCxnSpPr>
          <p:spPr>
            <a:xfrm>
              <a:off x="7190153" y="1714501"/>
              <a:ext cx="360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E0D31132-435F-E644-B182-5F026DA6EE85}"/>
                </a:ext>
              </a:extLst>
            </p:cNvPr>
            <p:cNvCxnSpPr/>
            <p:nvPr/>
          </p:nvCxnSpPr>
          <p:spPr>
            <a:xfrm>
              <a:off x="7190153" y="1877029"/>
              <a:ext cx="360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40F4D94E-1B84-0845-A7B8-97F09B459F8C}"/>
                </a:ext>
              </a:extLst>
            </p:cNvPr>
            <p:cNvCxnSpPr/>
            <p:nvPr/>
          </p:nvCxnSpPr>
          <p:spPr>
            <a:xfrm>
              <a:off x="7190153" y="2013995"/>
              <a:ext cx="360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FCEC1731-0C3B-B24C-97AE-D83B1B146536}"/>
              </a:ext>
            </a:extLst>
          </p:cNvPr>
          <p:cNvSpPr txBox="1"/>
          <p:nvPr/>
        </p:nvSpPr>
        <p:spPr>
          <a:xfrm>
            <a:off x="6808188" y="945368"/>
            <a:ext cx="10185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Page 0/N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A230F1A-186D-F341-A329-650225F7C0DB}"/>
              </a:ext>
            </a:extLst>
          </p:cNvPr>
          <p:cNvSpPr txBox="1"/>
          <p:nvPr/>
        </p:nvSpPr>
        <p:spPr>
          <a:xfrm>
            <a:off x="6808188" y="2164298"/>
            <a:ext cx="10185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Page 1/N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F36694F-E447-7940-B198-23CA437D0F1A}"/>
              </a:ext>
            </a:extLst>
          </p:cNvPr>
          <p:cNvSpPr txBox="1"/>
          <p:nvPr/>
        </p:nvSpPr>
        <p:spPr>
          <a:xfrm>
            <a:off x="6808188" y="3261849"/>
            <a:ext cx="10185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Page 2/N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CCEAD05-2E88-C243-90CC-DD43DFDEAF6C}"/>
              </a:ext>
            </a:extLst>
          </p:cNvPr>
          <p:cNvSpPr txBox="1"/>
          <p:nvPr/>
        </p:nvSpPr>
        <p:spPr>
          <a:xfrm>
            <a:off x="6808188" y="4875083"/>
            <a:ext cx="10185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Page N/N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70C2D1-3723-C746-9729-ACC62CDF2A43}"/>
              </a:ext>
            </a:extLst>
          </p:cNvPr>
          <p:cNvSpPr txBox="1"/>
          <p:nvPr/>
        </p:nvSpPr>
        <p:spPr>
          <a:xfrm>
            <a:off x="9372931" y="951033"/>
            <a:ext cx="101857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>
                <a:solidFill>
                  <a:schemeClr val="accent1"/>
                </a:solidFill>
              </a:rPr>
              <a:t>Tuple - 1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2D273ED-8716-3345-8E94-1BE33755DE3B}"/>
              </a:ext>
            </a:extLst>
          </p:cNvPr>
          <p:cNvSpPr txBox="1"/>
          <p:nvPr/>
        </p:nvSpPr>
        <p:spPr>
          <a:xfrm>
            <a:off x="9372931" y="1291566"/>
            <a:ext cx="101857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Tuple - 3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1D6CD24-EBC4-0F48-84E2-80C6A0679B08}"/>
              </a:ext>
            </a:extLst>
          </p:cNvPr>
          <p:cNvSpPr txBox="1"/>
          <p:nvPr/>
        </p:nvSpPr>
        <p:spPr>
          <a:xfrm>
            <a:off x="9372931" y="1119979"/>
            <a:ext cx="101857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Tuple - 2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318D62B-3AC1-7841-9B43-55B0FFFA7087}"/>
              </a:ext>
            </a:extLst>
          </p:cNvPr>
          <p:cNvSpPr txBox="1"/>
          <p:nvPr/>
        </p:nvSpPr>
        <p:spPr>
          <a:xfrm>
            <a:off x="9361808" y="2106727"/>
            <a:ext cx="101857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Tuple - 1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E336C29-6241-B34E-A3BD-0D767F3489F9}"/>
              </a:ext>
            </a:extLst>
          </p:cNvPr>
          <p:cNvSpPr txBox="1"/>
          <p:nvPr/>
        </p:nvSpPr>
        <p:spPr>
          <a:xfrm>
            <a:off x="9361808" y="3038797"/>
            <a:ext cx="101857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Tuple - n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4631988-1C4E-BA46-BAA5-F80E437DFC43}"/>
              </a:ext>
            </a:extLst>
          </p:cNvPr>
          <p:cNvSpPr txBox="1"/>
          <p:nvPr/>
        </p:nvSpPr>
        <p:spPr>
          <a:xfrm>
            <a:off x="9361808" y="2447260"/>
            <a:ext cx="101857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Tuple - 3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A7B4D75-DAEF-5945-8818-F6A6FDE5929A}"/>
              </a:ext>
            </a:extLst>
          </p:cNvPr>
          <p:cNvSpPr txBox="1"/>
          <p:nvPr/>
        </p:nvSpPr>
        <p:spPr>
          <a:xfrm>
            <a:off x="9361808" y="2275673"/>
            <a:ext cx="101857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Tuple - 2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1B8D61B-BDA6-7548-B8E1-C15F000EC739}"/>
              </a:ext>
            </a:extLst>
          </p:cNvPr>
          <p:cNvSpPr txBox="1"/>
          <p:nvPr/>
        </p:nvSpPr>
        <p:spPr>
          <a:xfrm>
            <a:off x="9361808" y="3231478"/>
            <a:ext cx="101857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Tuple - 1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824BEEEB-4E42-6D4B-8077-7DA679996399}"/>
              </a:ext>
            </a:extLst>
          </p:cNvPr>
          <p:cNvSpPr txBox="1"/>
          <p:nvPr/>
        </p:nvSpPr>
        <p:spPr>
          <a:xfrm>
            <a:off x="9361808" y="4163548"/>
            <a:ext cx="101857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Tuple - n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1707BDAC-343B-9545-BA75-19B4AB60C19D}"/>
              </a:ext>
            </a:extLst>
          </p:cNvPr>
          <p:cNvSpPr txBox="1"/>
          <p:nvPr/>
        </p:nvSpPr>
        <p:spPr>
          <a:xfrm>
            <a:off x="9361808" y="3572011"/>
            <a:ext cx="101857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Tuple - 3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BD17C52-A7EB-2743-8387-041FA77CDE1F}"/>
              </a:ext>
            </a:extLst>
          </p:cNvPr>
          <p:cNvSpPr txBox="1"/>
          <p:nvPr/>
        </p:nvSpPr>
        <p:spPr>
          <a:xfrm>
            <a:off x="9361808" y="3400424"/>
            <a:ext cx="101857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>
                <a:solidFill>
                  <a:schemeClr val="accent1"/>
                </a:solidFill>
              </a:rPr>
              <a:t>Tuple - 2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27D06AA5-932F-504B-8289-583C3457D834}"/>
              </a:ext>
            </a:extLst>
          </p:cNvPr>
          <p:cNvSpPr txBox="1"/>
          <p:nvPr/>
        </p:nvSpPr>
        <p:spPr>
          <a:xfrm>
            <a:off x="9361808" y="4857172"/>
            <a:ext cx="101857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Tuple - 1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76CEE41E-0C95-7945-97C5-1BC5A1690ED7}"/>
              </a:ext>
            </a:extLst>
          </p:cNvPr>
          <p:cNvSpPr txBox="1"/>
          <p:nvPr/>
        </p:nvSpPr>
        <p:spPr>
          <a:xfrm>
            <a:off x="9361808" y="5789242"/>
            <a:ext cx="101857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Tuple - n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743DB85-37BD-F14D-AC46-833E08E1C55D}"/>
              </a:ext>
            </a:extLst>
          </p:cNvPr>
          <p:cNvSpPr txBox="1"/>
          <p:nvPr/>
        </p:nvSpPr>
        <p:spPr>
          <a:xfrm>
            <a:off x="9361808" y="5197705"/>
            <a:ext cx="101857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Tuple - 3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B9893F6A-E054-404F-B89B-6BE9614C64B8}"/>
              </a:ext>
            </a:extLst>
          </p:cNvPr>
          <p:cNvSpPr txBox="1"/>
          <p:nvPr/>
        </p:nvSpPr>
        <p:spPr>
          <a:xfrm>
            <a:off x="9361808" y="5026118"/>
            <a:ext cx="101857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Tuple - 2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032C020B-18D5-AF4A-B025-89D44BBB708E}"/>
              </a:ext>
            </a:extLst>
          </p:cNvPr>
          <p:cNvSpPr txBox="1"/>
          <p:nvPr/>
        </p:nvSpPr>
        <p:spPr>
          <a:xfrm>
            <a:off x="9372931" y="1883103"/>
            <a:ext cx="101857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Tuple - n</a:t>
            </a:r>
          </a:p>
        </p:txBody>
      </p:sp>
      <p:sp>
        <p:nvSpPr>
          <p:cNvPr id="67" name="Google Shape;141;p15">
            <a:extLst>
              <a:ext uri="{FF2B5EF4-FFF2-40B4-BE49-F238E27FC236}">
                <a16:creationId xmlns:a16="http://schemas.microsoft.com/office/drawing/2014/main" id="{285706E5-AF83-1F4B-8465-322B95C04DB9}"/>
              </a:ext>
            </a:extLst>
          </p:cNvPr>
          <p:cNvSpPr/>
          <p:nvPr/>
        </p:nvSpPr>
        <p:spPr>
          <a:xfrm>
            <a:off x="193849" y="782930"/>
            <a:ext cx="6376424" cy="110017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>
            <a:solidFill>
              <a:srgbClr val="0070C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r>
              <a:rPr lang="en-US" sz="1200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</a:rPr>
              <a:t>CREATE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</a:rPr>
              <a:t>TABLE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foo(id </a:t>
            </a:r>
            <a:r>
              <a:rPr lang="en-US" sz="1200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</a:rPr>
              <a:t>INTEGER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name </a:t>
            </a:r>
            <a:r>
              <a:rPr lang="en-US" sz="1200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</a:rPr>
              <a:t>TEXT, </a:t>
            </a:r>
            <a:r>
              <a:rPr lang="en-US" sz="1200" b="1" dirty="0">
                <a:solidFill>
                  <a:srgbClr val="FF0000"/>
                </a:solidFill>
                <a:latin typeface="Courier New"/>
                <a:ea typeface="Courier New"/>
                <a:cs typeface="Courier New"/>
              </a:rPr>
              <a:t>…</a:t>
            </a:r>
            <a:r>
              <a:rPr lang="en-US" sz="1200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</a:rPr>
              <a:t> 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200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</a:rPr>
              <a:t>INSERT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</a:rPr>
              <a:t>INTO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foo </a:t>
            </a:r>
            <a:r>
              <a:rPr lang="en-US" sz="1200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</a:rPr>
              <a:t>VALUES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(1, 'Alex’, …);</a:t>
            </a:r>
          </a:p>
          <a:p>
            <a:r>
              <a:rPr lang="en-US" sz="1200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</a:rPr>
              <a:t>INSERT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</a:rPr>
              <a:t>INTO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foo </a:t>
            </a:r>
            <a:r>
              <a:rPr lang="en-US" sz="1200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</a:rPr>
              <a:t>VALUES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(2, ‘Bob, …</a:t>
            </a:r>
          </a:p>
        </p:txBody>
      </p:sp>
      <p:sp>
        <p:nvSpPr>
          <p:cNvPr id="68" name="Google Shape;141;p15">
            <a:extLst>
              <a:ext uri="{FF2B5EF4-FFF2-40B4-BE49-F238E27FC236}">
                <a16:creationId xmlns:a16="http://schemas.microsoft.com/office/drawing/2014/main" id="{10E7FDB3-E64C-5042-B425-38EBA0506986}"/>
              </a:ext>
            </a:extLst>
          </p:cNvPr>
          <p:cNvSpPr/>
          <p:nvPr/>
        </p:nvSpPr>
        <p:spPr>
          <a:xfrm>
            <a:off x="180000" y="1956100"/>
            <a:ext cx="6390273" cy="171549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r>
              <a:rPr lang="en-US" sz="1200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</a:rPr>
              <a:t>SELECT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ctid, * </a:t>
            </a:r>
            <a:r>
              <a:rPr lang="en-US" sz="12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foo;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en-US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ctid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  | id | name  …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-------+----+------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 (0,1) |  1 | Alex  …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 (0,2) |  2 | Bob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BD44A5A-1A9C-974F-B5A2-8687E1FFA0A0}"/>
              </a:ext>
            </a:extLst>
          </p:cNvPr>
          <p:cNvSpPr txBox="1"/>
          <p:nvPr/>
        </p:nvSpPr>
        <p:spPr>
          <a:xfrm>
            <a:off x="11647990" y="987400"/>
            <a:ext cx="267438" cy="4970587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H EAP</a:t>
            </a:r>
          </a:p>
        </p:txBody>
      </p:sp>
      <p:sp>
        <p:nvSpPr>
          <p:cNvPr id="64" name="Google Shape;141;p15">
            <a:extLst>
              <a:ext uri="{FF2B5EF4-FFF2-40B4-BE49-F238E27FC236}">
                <a16:creationId xmlns:a16="http://schemas.microsoft.com/office/drawing/2014/main" id="{3587B950-AB09-1241-A8EC-3D1EDD4631AD}"/>
              </a:ext>
            </a:extLst>
          </p:cNvPr>
          <p:cNvSpPr/>
          <p:nvPr/>
        </p:nvSpPr>
        <p:spPr>
          <a:xfrm>
            <a:off x="193849" y="4090796"/>
            <a:ext cx="6365301" cy="198427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>
            <a:solidFill>
              <a:srgbClr val="0070C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r>
              <a:rPr lang="en-US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ctid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  | name 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-------+------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 (0,1) | </a:t>
            </a:r>
            <a:r>
              <a:rPr lang="en-US" sz="12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Alex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 (0,2) | Bob</a:t>
            </a:r>
          </a:p>
          <a:p>
            <a:endParaRPr lang="en-US" sz="1200" b="1" dirty="0">
              <a:solidFill>
                <a:schemeClr val="accent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1" name="Google Shape;109;p12">
            <a:extLst>
              <a:ext uri="{FF2B5EF4-FFF2-40B4-BE49-F238E27FC236}">
                <a16:creationId xmlns:a16="http://schemas.microsoft.com/office/drawing/2014/main" id="{AF88A4B0-17D0-734C-B518-8A2D7999FC6B}"/>
              </a:ext>
            </a:extLst>
          </p:cNvPr>
          <p:cNvSpPr txBox="1"/>
          <p:nvPr/>
        </p:nvSpPr>
        <p:spPr>
          <a:xfrm>
            <a:off x="172100" y="3710096"/>
            <a:ext cx="6105053" cy="36933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r>
              <a:rPr lang="en-US" sz="1800" dirty="0">
                <a:cs typeface="Courier New" panose="02070309020205020404" pitchFamily="49" charset="0"/>
              </a:rPr>
              <a:t>Index have the key and the location of the tuple.</a:t>
            </a:r>
          </a:p>
        </p:txBody>
      </p:sp>
      <p:sp>
        <p:nvSpPr>
          <p:cNvPr id="69" name="Google Shape;149;p15">
            <a:extLst>
              <a:ext uri="{FF2B5EF4-FFF2-40B4-BE49-F238E27FC236}">
                <a16:creationId xmlns:a16="http://schemas.microsoft.com/office/drawing/2014/main" id="{65A3C10D-8819-DF42-A1D4-C2A4D0D758A8}"/>
              </a:ext>
            </a:extLst>
          </p:cNvPr>
          <p:cNvSpPr/>
          <p:nvPr/>
        </p:nvSpPr>
        <p:spPr>
          <a:xfrm>
            <a:off x="193850" y="2554310"/>
            <a:ext cx="2079568" cy="337740"/>
          </a:xfrm>
          <a:prstGeom prst="rect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Exo 2"/>
              <a:buNone/>
            </a:pPr>
            <a:endParaRPr sz="1800" b="0" i="0" u="none" strike="noStrike" cap="none">
              <a:solidFill>
                <a:srgbClr val="373737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70" name="Google Shape;149;p15">
            <a:extLst>
              <a:ext uri="{FF2B5EF4-FFF2-40B4-BE49-F238E27FC236}">
                <a16:creationId xmlns:a16="http://schemas.microsoft.com/office/drawing/2014/main" id="{15AFDCBA-9EA5-0847-9FFA-6E2DBE846FB1}"/>
              </a:ext>
            </a:extLst>
          </p:cNvPr>
          <p:cNvSpPr/>
          <p:nvPr/>
        </p:nvSpPr>
        <p:spPr>
          <a:xfrm>
            <a:off x="276572" y="4498626"/>
            <a:ext cx="1518672" cy="218106"/>
          </a:xfrm>
          <a:prstGeom prst="rect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Exo 2"/>
              <a:buNone/>
            </a:pPr>
            <a:endParaRPr sz="1800" b="0" i="0" u="none" strike="noStrike" cap="none">
              <a:solidFill>
                <a:srgbClr val="373737"/>
              </a:solidFill>
              <a:latin typeface="Exo 2"/>
              <a:ea typeface="Exo 2"/>
              <a:cs typeface="Exo 2"/>
              <a:sym typeface="Exo 2"/>
            </a:endParaRPr>
          </a:p>
        </p:txBody>
      </p:sp>
    </p:spTree>
    <p:extLst>
      <p:ext uri="{BB962C8B-B14F-4D97-AF65-F5344CB8AC3E}">
        <p14:creationId xmlns:p14="http://schemas.microsoft.com/office/powerpoint/2010/main" val="3888177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r"/>
      </p:transition>
    </mc:Choice>
    <mc:Fallback xmlns="">
      <p:transition>
        <p:wipe dir="r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" dur="2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 animBg="1"/>
      <p:bldP spid="7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2"/>
          <p:cNvSpPr txBox="1">
            <a:spLocks noGrp="1"/>
          </p:cNvSpPr>
          <p:nvPr>
            <p:ph type="title" idx="4294967295"/>
          </p:nvPr>
        </p:nvSpPr>
        <p:spPr>
          <a:xfrm>
            <a:off x="0" y="138113"/>
            <a:ext cx="11845925" cy="474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F63"/>
              </a:buClr>
              <a:buSzPts val="2600"/>
              <a:buFont typeface="Arial"/>
              <a:buNone/>
            </a:pPr>
            <a:r>
              <a:rPr lang="en-US" b="0" dirty="0"/>
              <a:t>HASH Index</a:t>
            </a:r>
            <a:endParaRPr b="0" dirty="0"/>
          </a:p>
        </p:txBody>
      </p:sp>
      <p:sp>
        <p:nvSpPr>
          <p:cNvPr id="227" name="Google Shape;227;p22"/>
          <p:cNvSpPr txBox="1">
            <a:spLocks noGrp="1"/>
          </p:cNvSpPr>
          <p:nvPr>
            <p:ph idx="4294967295"/>
          </p:nvPr>
        </p:nvSpPr>
        <p:spPr>
          <a:xfrm>
            <a:off x="311150" y="949325"/>
            <a:ext cx="11880850" cy="1350963"/>
          </a:xfrm>
          <a:prstGeom prst="rect">
            <a:avLst/>
          </a:prstGeom>
          <a:noFill/>
          <a:ln>
            <a:noFill/>
          </a:ln>
          <a:effectLst>
            <a:outerShdw dist="12700" dir="16200000" rotWithShape="0">
              <a:srgbClr val="000000">
                <a:alpha val="18823"/>
              </a:srgbClr>
            </a:outerShdw>
          </a:effectLst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Arial"/>
              <a:buChar char="•"/>
            </a:pPr>
            <a:r>
              <a:rPr lang="en-US" sz="1600" b="0" dirty="0">
                <a:latin typeface="Arial" panose="020B0604020202020204" pitchFamily="34" charset="0"/>
                <a:ea typeface="Exo 2"/>
                <a:cs typeface="Arial" panose="020B0604020202020204" pitchFamily="34" charset="0"/>
                <a:sym typeface="Exo 2"/>
              </a:rPr>
              <a:t>What is a </a:t>
            </a:r>
            <a:r>
              <a:rPr lang="en-US" sz="1600" b="0" dirty="0">
                <a:latin typeface="Arial" panose="020B0604020202020204" pitchFamily="34" charset="0"/>
                <a:cs typeface="Arial" panose="020B0604020202020204" pitchFamily="34" charset="0"/>
              </a:rPr>
              <a:t>Hash </a:t>
            </a:r>
            <a:r>
              <a:rPr lang="en-US" sz="1600" b="0" dirty="0">
                <a:latin typeface="Arial" panose="020B0604020202020204" pitchFamily="34" charset="0"/>
                <a:ea typeface="Exo 2"/>
                <a:cs typeface="Arial" panose="020B0604020202020204" pitchFamily="34" charset="0"/>
                <a:sym typeface="Exo 2"/>
              </a:rPr>
              <a:t>index?</a:t>
            </a:r>
            <a:endParaRPr sz="1600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lvl="0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Arial"/>
              <a:buChar char="•"/>
            </a:pPr>
            <a:r>
              <a:rPr lang="en-US" sz="1600" b="0" dirty="0">
                <a:latin typeface="Arial" panose="020B0604020202020204" pitchFamily="34" charset="0"/>
                <a:cs typeface="Arial" panose="020B0604020202020204" pitchFamily="34" charset="0"/>
              </a:rPr>
              <a:t>Hash indexes only handles equality operators</a:t>
            </a:r>
            <a:endParaRPr sz="1600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lvl="0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Arial"/>
              <a:buChar char="•"/>
            </a:pPr>
            <a:r>
              <a:rPr lang="en-US" sz="1600" b="0" dirty="0">
                <a:latin typeface="Arial" panose="020B0604020202020204" pitchFamily="34" charset="0"/>
                <a:cs typeface="Arial" panose="020B0604020202020204" pitchFamily="34" charset="0"/>
              </a:rPr>
              <a:t>Hash function is used to locate the tuples</a:t>
            </a:r>
            <a:endParaRPr sz="16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4" name="Google Shape;224;p22"/>
          <p:cNvSpPr txBox="1"/>
          <p:nvPr/>
        </p:nvSpPr>
        <p:spPr>
          <a:xfrm>
            <a:off x="176052" y="2425331"/>
            <a:ext cx="11839895" cy="44217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>
            <a:solidFill>
              <a:srgbClr val="0070C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1600"/>
              <a:buFont typeface="Arial"/>
              <a:buNone/>
            </a:pPr>
            <a:r>
              <a:rPr lang="en-US" sz="1600" b="1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CREATE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 </a:t>
            </a:r>
            <a:r>
              <a:rPr lang="en-US" sz="1600" b="1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INDEX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 </a:t>
            </a:r>
            <a:r>
              <a:rPr lang="en-US" sz="1600" b="1" i="0" u="none" strike="noStrike" cap="none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idx</a:t>
            </a:r>
            <a:r>
              <a:rPr lang="en-US" sz="1600" b="1" i="1" u="none" strike="noStrike" cap="none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_</a:t>
            </a:r>
            <a:r>
              <a:rPr lang="en-US" sz="1600" b="1" i="0" u="none" strike="noStrike" cap="none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hash</a:t>
            </a:r>
            <a:r>
              <a:rPr lang="en-US" sz="1600" b="0" i="0" u="none" strike="noStrike" cap="none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 </a:t>
            </a:r>
            <a:r>
              <a:rPr lang="en-US" sz="1600" b="1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ON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 </a:t>
            </a:r>
            <a:r>
              <a:rPr lang="en-US" sz="1600" b="1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bar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 </a:t>
            </a:r>
            <a:r>
              <a:rPr lang="en-US" sz="1600" b="1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USING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 </a:t>
            </a:r>
            <a:r>
              <a:rPr lang="en-US" sz="1600" b="0" i="0" u="none" strike="noStrike" cap="none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HASH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 (</a:t>
            </a:r>
            <a:r>
              <a:rPr lang="en-US" sz="1600" b="1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name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);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25" name="Google Shape;225;p22"/>
          <p:cNvSpPr txBox="1"/>
          <p:nvPr/>
        </p:nvSpPr>
        <p:spPr>
          <a:xfrm>
            <a:off x="6282390" y="941565"/>
            <a:ext cx="5763755" cy="193899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0070C0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200"/>
              <a:buFont typeface="Courier New"/>
              <a:buNone/>
            </a:pPr>
            <a:r>
              <a:rPr lang="en-US" sz="1200" b="1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postgres=# \d bar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200"/>
              <a:buFont typeface="Courier New"/>
              <a:buNone/>
            </a:pPr>
            <a:r>
              <a:rPr lang="en-US" sz="1200" b="1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                     Table "</a:t>
            </a:r>
            <a:r>
              <a:rPr lang="en-US" sz="1200" b="1" i="0" u="none" strike="noStrike" cap="none" dirty="0" err="1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public.bar</a:t>
            </a:r>
            <a:r>
              <a:rPr lang="en-US" sz="1200" b="1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"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200"/>
              <a:buFont typeface="Courier New"/>
              <a:buNone/>
            </a:pPr>
            <a:r>
              <a:rPr lang="en-US" sz="1200" b="1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 Column |       Type        | Collation | Nullable | Default 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200"/>
              <a:buFont typeface="Courier New"/>
              <a:buNone/>
            </a:pPr>
            <a:r>
              <a:rPr lang="en-US" sz="1200" b="1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--------+-------------------+-----------+----------+---------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200"/>
              <a:buFont typeface="Courier New"/>
              <a:buNone/>
            </a:pPr>
            <a:r>
              <a:rPr lang="en-US" sz="1200" b="1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 id     | integer           |           |          | 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200"/>
              <a:buFont typeface="Courier New"/>
              <a:buNone/>
            </a:pPr>
            <a:r>
              <a:rPr lang="en-US" sz="1200" b="1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 name   | character varying |           |          | 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200"/>
              <a:buFont typeface="Courier New"/>
              <a:buNone/>
            </a:pPr>
            <a:r>
              <a:rPr lang="en-US" sz="1200" b="1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 dt     | date              |           |          | 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200"/>
              <a:buFont typeface="Courier New"/>
              <a:buNone/>
            </a:pPr>
            <a:r>
              <a:rPr lang="en-US" sz="1200" b="1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Indexes: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200"/>
              <a:buFont typeface="Courier New"/>
              <a:buNone/>
            </a:pPr>
            <a:r>
              <a:rPr lang="en-US" sz="1200" b="1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    </a:t>
            </a:r>
            <a:r>
              <a:rPr lang="en-US" sz="1200" b="1" i="0" u="none" strike="noStrike" cap="none" dirty="0">
                <a:solidFill>
                  <a:srgbClr val="FF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"</a:t>
            </a:r>
            <a:r>
              <a:rPr lang="en-US" sz="1200" b="1" i="0" u="none" strike="noStrike" cap="none" dirty="0" err="1">
                <a:solidFill>
                  <a:srgbClr val="FF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idx_btree</a:t>
            </a:r>
            <a:r>
              <a:rPr lang="en-US" sz="1200" b="1" i="0" u="none" strike="noStrike" cap="none" dirty="0">
                <a:solidFill>
                  <a:srgbClr val="FF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" btree (name)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Courier New"/>
              <a:buNone/>
            </a:pPr>
            <a:r>
              <a:rPr lang="en-US" sz="1200" b="1" i="0" u="none" strike="noStrike" cap="none" dirty="0">
                <a:solidFill>
                  <a:srgbClr val="FF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    "</a:t>
            </a:r>
            <a:r>
              <a:rPr lang="en-US" sz="1200" b="1" i="0" u="none" strike="noStrike" cap="none" dirty="0" err="1">
                <a:solidFill>
                  <a:srgbClr val="FF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idx_hash</a:t>
            </a:r>
            <a:r>
              <a:rPr lang="en-US" sz="1200" b="1" i="0" u="none" strike="noStrike" cap="none" dirty="0">
                <a:solidFill>
                  <a:srgbClr val="FF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" btree (name)</a:t>
            </a:r>
            <a:endParaRPr sz="1200" b="1" i="0" u="none" strike="noStrike" cap="none" dirty="0">
              <a:solidFill>
                <a:srgbClr val="FF0000"/>
              </a:solidFill>
              <a:latin typeface="Courier New" panose="02070309020205020404" pitchFamily="49" charset="0"/>
              <a:ea typeface="Courier New"/>
              <a:cs typeface="Courier New" panose="02070309020205020404" pitchFamily="49" charset="0"/>
              <a:sym typeface="Courier New"/>
            </a:endParaRPr>
          </a:p>
        </p:txBody>
      </p:sp>
      <p:sp>
        <p:nvSpPr>
          <p:cNvPr id="226" name="Google Shape;226;p22"/>
          <p:cNvSpPr txBox="1"/>
          <p:nvPr/>
        </p:nvSpPr>
        <p:spPr>
          <a:xfrm>
            <a:off x="159950" y="3082725"/>
            <a:ext cx="11880000" cy="28659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>
            <a:solidFill>
              <a:srgbClr val="0070C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600" b="1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EXPLAIN</a:t>
            </a:r>
            <a:r>
              <a:rPr lang="en-US" sz="1600" b="0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 </a:t>
            </a:r>
            <a:r>
              <a:rPr lang="en-US" sz="1600" b="1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ANALYZE</a:t>
            </a:r>
            <a:r>
              <a:rPr lang="en-US" sz="1600" b="0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 </a:t>
            </a:r>
            <a:r>
              <a:rPr lang="en-US" sz="1600" b="1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SELECT</a:t>
            </a:r>
            <a:r>
              <a:rPr lang="en-US" sz="1600" b="0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 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* </a:t>
            </a:r>
            <a:r>
              <a:rPr lang="en-US" sz="1600" b="1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FROM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bar </a:t>
            </a:r>
            <a:r>
              <a:rPr lang="en-US" sz="1600" b="1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WHERE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name = 'text%';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600" b="1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QUERY PLAN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Index Scan using </a:t>
            </a:r>
            <a:r>
              <a:rPr lang="en-US" sz="1600" b="1" i="0" u="none" strike="noStrike" cap="none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idx_hash</a:t>
            </a:r>
            <a:r>
              <a:rPr lang="en-US" sz="1600" b="1" i="0" u="none" strike="noStrike" cap="none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 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on bar  (cost=0.43..8.45 rows=1 width=19) (actual time=0.023..0.023 rows=0 loops=1)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   Index Cond: ((name)::text = 'text%'::text)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 Planning Time: 0.080 </a:t>
            </a:r>
            <a:r>
              <a:rPr lang="en-US" sz="1600" b="0" i="0" u="none" strike="noStrike" cap="none" dirty="0" err="1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ms</a:t>
            </a:r>
            <a:endParaRPr sz="1600" b="0" i="0" u="none" strike="noStrike" cap="none" dirty="0">
              <a:solidFill>
                <a:srgbClr val="373737"/>
              </a:solidFill>
              <a:latin typeface="Courier New" panose="02070309020205020404" pitchFamily="49" charset="0"/>
              <a:ea typeface="Courier New"/>
              <a:cs typeface="Courier New" panose="02070309020205020404" pitchFamily="49" charset="0"/>
              <a:sym typeface="Courier New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 Execution Time: 0.041 </a:t>
            </a:r>
            <a:r>
              <a:rPr lang="en-US" sz="1600" b="0" i="0" u="none" strike="noStrike" cap="none" dirty="0" err="1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ms</a:t>
            </a:r>
            <a:endParaRPr sz="1600" b="0" i="0" u="none" strike="noStrike" cap="none" dirty="0">
              <a:solidFill>
                <a:srgbClr val="373737"/>
              </a:solidFill>
              <a:latin typeface="Courier New" panose="02070309020205020404" pitchFamily="49" charset="0"/>
              <a:ea typeface="Courier New"/>
              <a:cs typeface="Courier New" panose="02070309020205020404" pitchFamily="49" charset="0"/>
              <a:sym typeface="Courier New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(4 rows)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3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  <a:effectLst>
            <a:outerShdw dist="12700" dir="16200000" rotWithShape="0">
              <a:srgbClr val="000000">
                <a:alpha val="18823"/>
              </a:srgbClr>
            </a:outerShdw>
          </a:effectLst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3429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Arial"/>
              <a:buChar char="•"/>
            </a:pPr>
            <a:r>
              <a:rPr lang="en-US" sz="1600" b="0" dirty="0">
                <a:latin typeface="Arial" panose="020B0604020202020204" pitchFamily="34" charset="0"/>
                <a:cs typeface="Arial" panose="020B0604020202020204" pitchFamily="34" charset="0"/>
              </a:rPr>
              <a:t>BRIN</a:t>
            </a:r>
            <a:r>
              <a:rPr lang="en-US" sz="1600" b="0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 is a “Block Range Index”</a:t>
            </a:r>
            <a:endParaRPr sz="1600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Arial"/>
              <a:buChar char="•"/>
            </a:pPr>
            <a:r>
              <a:rPr lang="en-US" sz="1600" b="0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Used when columns have some correlation with their physical location in the table</a:t>
            </a:r>
            <a:endParaRPr sz="1600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Arial"/>
              <a:buChar char="•"/>
            </a:pPr>
            <a:r>
              <a:rPr lang="en-US" sz="1600" b="0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Space optimized because BRIN index contains only three items </a:t>
            </a:r>
            <a:endParaRPr sz="1600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36091" lvl="1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Arial"/>
              <a:buChar char="•"/>
            </a:pPr>
            <a:r>
              <a:rPr lang="en-US" sz="1600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	Page number</a:t>
            </a:r>
            <a:endParaRPr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36091" lvl="1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Arial"/>
              <a:buChar char="•"/>
            </a:pPr>
            <a:r>
              <a:rPr lang="en-US" sz="1600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	Min value of column</a:t>
            </a:r>
            <a:endParaRPr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36091" lvl="1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Arial"/>
              <a:buChar char="•"/>
            </a:pPr>
            <a:r>
              <a:rPr lang="en-US" sz="1600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	Max value of column</a:t>
            </a:r>
            <a:endParaRPr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2" name="Google Shape;232;p2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r>
              <a:rPr lang="en-US" b="0" dirty="0"/>
              <a:t>BRIN Index 1/3</a:t>
            </a:r>
            <a:endParaRPr b="0" dirty="0"/>
          </a:p>
        </p:txBody>
      </p:sp>
      <p:sp>
        <p:nvSpPr>
          <p:cNvPr id="235" name="Google Shape;235;p23"/>
          <p:cNvSpPr/>
          <p:nvPr/>
        </p:nvSpPr>
        <p:spPr>
          <a:xfrm>
            <a:off x="5516990" y="1407096"/>
            <a:ext cx="1598358" cy="337740"/>
          </a:xfrm>
          <a:prstGeom prst="rect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Exo 2"/>
              <a:buNone/>
            </a:pPr>
            <a:endParaRPr sz="1800" b="0" i="0" u="none" strike="noStrike" cap="none">
              <a:solidFill>
                <a:srgbClr val="373737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241" name="Google Shape;241;p23"/>
          <p:cNvSpPr txBox="1"/>
          <p:nvPr/>
        </p:nvSpPr>
        <p:spPr>
          <a:xfrm>
            <a:off x="6554005" y="1158621"/>
            <a:ext cx="2732133" cy="3658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Clr>
                <a:srgbClr val="FF0000"/>
              </a:buClr>
              <a:buSzPts val="1200"/>
            </a:pPr>
            <a:r>
              <a:rPr lang="en-US" sz="1200" dirty="0">
                <a:solidFill>
                  <a:srgbClr val="FF0000"/>
                </a:solidFill>
                <a:latin typeface="Ink Free" panose="03080402000500000000" pitchFamily="66" charset="0"/>
              </a:rPr>
              <a:t>Like date, date of city have logical group</a:t>
            </a:r>
            <a:endParaRPr sz="1200" dirty="0">
              <a:solidFill>
                <a:srgbClr val="FF0000"/>
              </a:solidFill>
              <a:latin typeface="Ink Free" panose="03080402000500000000" pitchFamily="66" charset="0"/>
              <a:sym typeface="Exo 2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200"/>
              <a:buFont typeface="Exo 2"/>
              <a:buNone/>
            </a:pPr>
            <a:endParaRPr sz="1200" b="1" i="0" u="none" strike="noStrike" cap="none" dirty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" grpId="0" animBg="1"/>
      <p:bldP spid="24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r>
              <a:rPr lang="en-US" b="0" dirty="0"/>
              <a:t>BRIN Index 2/3</a:t>
            </a:r>
            <a:endParaRPr b="0" dirty="0"/>
          </a:p>
        </p:txBody>
      </p:sp>
      <p:sp>
        <p:nvSpPr>
          <p:cNvPr id="233" name="Google Shape;233;p23"/>
          <p:cNvSpPr txBox="1">
            <a:spLocks noGrp="1"/>
          </p:cNvSpPr>
          <p:nvPr>
            <p:ph sz="half" idx="4294967295"/>
          </p:nvPr>
        </p:nvSpPr>
        <p:spPr>
          <a:xfrm>
            <a:off x="154910" y="757239"/>
            <a:ext cx="5771073" cy="473412"/>
          </a:xfrm>
          <a:prstGeom prst="rect">
            <a:avLst/>
          </a:prstGeom>
          <a:noFill/>
          <a:ln>
            <a:solidFill>
              <a:srgbClr val="0070C0"/>
            </a:solidFill>
          </a:ln>
          <a:effectLst>
            <a:outerShdw dist="12700" dir="16200000" rotWithShape="0">
              <a:srgbClr val="000000">
                <a:alpha val="18823"/>
              </a:srgbClr>
            </a:outerShdw>
          </a:effectLst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2000"/>
              <a:buNone/>
            </a:pPr>
            <a:r>
              <a:rPr lang="en-US" sz="1600" b="0" dirty="0"/>
              <a:t>Sequential Scan</a:t>
            </a:r>
            <a:endParaRPr sz="1600" b="0" dirty="0"/>
          </a:p>
        </p:txBody>
      </p:sp>
      <p:sp>
        <p:nvSpPr>
          <p:cNvPr id="236" name="Google Shape;236;p23"/>
          <p:cNvSpPr txBox="1"/>
          <p:nvPr/>
        </p:nvSpPr>
        <p:spPr>
          <a:xfrm>
            <a:off x="6096000" y="1285784"/>
            <a:ext cx="5875800" cy="478830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postgres=# </a:t>
            </a:r>
            <a:r>
              <a:rPr lang="en-US" dirty="0">
                <a:solidFill>
                  <a:srgbClr val="0070C0"/>
                </a:solidFill>
              </a:rPr>
              <a:t>EXPLAIN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0070C0"/>
                </a:solidFill>
              </a:rPr>
              <a:t>ANALYZE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0070C0"/>
                </a:solidFill>
              </a:rPr>
              <a:t>SELECT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*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lang="en-US" dirty="0">
                <a:solidFill>
                  <a:srgbClr val="0070C0"/>
                </a:solidFill>
              </a:rPr>
              <a:t>FROM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bar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lang="en-US" dirty="0">
                <a:solidFill>
                  <a:srgbClr val="0070C0"/>
                </a:solidFill>
              </a:rPr>
              <a:t>WHERE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dt &gt; '2022-09-28’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lang="en-US" dirty="0">
                <a:solidFill>
                  <a:srgbClr val="0070C0"/>
                </a:solidFill>
              </a:rPr>
              <a:t>AND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dt &lt; '2022-10-28';</a:t>
            </a:r>
          </a:p>
          <a:p>
            <a:pPr algn="ctr"/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QUERY PLAN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------------------------------------------------------Bitmap Heap Scan on bar (cost=92.03..61271.08 rows=1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width=27) (actual time=1.720..4.186 rows=29 loops=1)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  Recheck Cond: ((dt &gt; '2022-09-28 00:00:00’)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AND (dt &lt; '2022-10-28 00:00:00'))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  Rows Removed by Index Recheck: 18716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  Heap Blocks: lossy=128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  -&gt;  Bitmap Index Scan on </a:t>
            </a:r>
            <a:r>
              <a:rPr lang="en-US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idx_brin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(cost=0.00..92.03 rows=17406 width=0)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(actual time=1.456..1.456 rows=1280 loops=1)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        Index Cond: ((dt &gt; '2022-09-28 00:00:00’)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AND (dt &lt; '2022-10-28 00:00:00'))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Planning Time: 0.130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ms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Execution Time: 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4.233 </a:t>
            </a:r>
            <a:r>
              <a:rPr lang="en-US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ms</a:t>
            </a:r>
            <a:endParaRPr lang="en-US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(8 rows)</a:t>
            </a:r>
          </a:p>
          <a:p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3" name="Google Shape;236;p23">
            <a:extLst>
              <a:ext uri="{FF2B5EF4-FFF2-40B4-BE49-F238E27FC236}">
                <a16:creationId xmlns:a16="http://schemas.microsoft.com/office/drawing/2014/main" id="{3C89328D-B945-3C4D-8BEF-E83B073302E4}"/>
              </a:ext>
            </a:extLst>
          </p:cNvPr>
          <p:cNvSpPr txBox="1"/>
          <p:nvPr/>
        </p:nvSpPr>
        <p:spPr>
          <a:xfrm>
            <a:off x="179998" y="1285784"/>
            <a:ext cx="5745985" cy="478830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postgres=# </a:t>
            </a:r>
            <a:r>
              <a:rPr lang="en-US" dirty="0">
                <a:solidFill>
                  <a:srgbClr val="0070C0"/>
                </a:solidFill>
              </a:rPr>
              <a:t>EXPLAIN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0070C0"/>
                </a:solidFill>
              </a:rPr>
              <a:t>ANALYZE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SELECT *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lang="en-US" dirty="0">
                <a:solidFill>
                  <a:srgbClr val="0070C0"/>
                </a:solidFill>
              </a:rPr>
              <a:t>FROM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bar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lang="en-US" dirty="0">
                <a:solidFill>
                  <a:srgbClr val="0070C0"/>
                </a:solidFill>
              </a:rPr>
              <a:t>WHERE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dt &gt; '2022-09-28’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lang="en-US" dirty="0">
                <a:solidFill>
                  <a:srgbClr val="0070C0"/>
                </a:solidFill>
              </a:rPr>
              <a:t>AND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dt &lt; '2022-10-28';</a:t>
            </a:r>
          </a:p>
          <a:p>
            <a:pPr algn="ctr"/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QUERY PLAN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-----------------------------------------------------</a:t>
            </a:r>
          </a:p>
          <a:p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Seq Scan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on bar (cost=0.00..2235285.00 rows=1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width=27)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(actual time=0.139..7397.090 rows=29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loops=1)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  Filter: ((dt &gt; '2022-09-28 00:00:00)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AND (dt &lt; '2022-10-28 00:00:00))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  Rows Removed by Filter: 99999971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Planning Time: 0.114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ms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Execution Time: 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7397.107 </a:t>
            </a:r>
            <a:r>
              <a:rPr lang="en-US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ms</a:t>
            </a:r>
            <a:endParaRPr lang="en-US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(5 rows)</a:t>
            </a:r>
          </a:p>
        </p:txBody>
      </p:sp>
      <p:sp>
        <p:nvSpPr>
          <p:cNvPr id="14" name="Google Shape;233;p23">
            <a:extLst>
              <a:ext uri="{FF2B5EF4-FFF2-40B4-BE49-F238E27FC236}">
                <a16:creationId xmlns:a16="http://schemas.microsoft.com/office/drawing/2014/main" id="{43FA0F3A-6A60-C745-93C0-1D6F98FDB7CF}"/>
              </a:ext>
            </a:extLst>
          </p:cNvPr>
          <p:cNvSpPr txBox="1">
            <a:spLocks/>
          </p:cNvSpPr>
          <p:nvPr/>
        </p:nvSpPr>
        <p:spPr>
          <a:xfrm>
            <a:off x="6096000" y="756035"/>
            <a:ext cx="5875800" cy="473411"/>
          </a:xfrm>
          <a:prstGeom prst="rect">
            <a:avLst/>
          </a:prstGeom>
          <a:noFill/>
          <a:ln>
            <a:solidFill>
              <a:srgbClr val="0070C0"/>
            </a:solidFill>
          </a:ln>
          <a:effectLst>
            <a:outerShdw dist="12700" dir="16200000" rotWithShape="0">
              <a:srgbClr val="000000">
                <a:alpha val="18823"/>
              </a:srgbClr>
            </a:outerShdw>
          </a:effectLst>
        </p:spPr>
        <p:txBody>
          <a:bodyPr spcFirstLastPara="1" wrap="square" lIns="45700" tIns="45700" rIns="45700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Arial"/>
              <a:buNone/>
              <a:defRPr sz="2400" b="0" i="0" u="none" strike="noStrike" cap="none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Arial"/>
              <a:buChar char="-"/>
              <a:defRPr sz="2400" b="0" i="0" u="none" strike="noStrike" cap="none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spcBef>
                <a:spcPts val="0"/>
              </a:spcBef>
              <a:buSzPts val="2000"/>
            </a:pPr>
            <a:r>
              <a:rPr lang="en-US" sz="1600" dirty="0"/>
              <a:t>BRIN Index</a:t>
            </a:r>
          </a:p>
        </p:txBody>
      </p:sp>
    </p:spTree>
    <p:extLst>
      <p:ext uri="{BB962C8B-B14F-4D97-AF65-F5344CB8AC3E}">
        <p14:creationId xmlns:p14="http://schemas.microsoft.com/office/powerpoint/2010/main" val="927214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r"/>
      </p:transition>
    </mc:Choice>
    <mc:Fallback xmlns="">
      <p:transition>
        <p:wipe dir="r"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r>
              <a:rPr lang="en-US" b="0" dirty="0"/>
              <a:t>BRIN Index On Disk Size </a:t>
            </a:r>
            <a:r>
              <a:rPr lang="en-US" b="0" dirty="0" err="1"/>
              <a:t>Comaprison</a:t>
            </a:r>
            <a:endParaRPr b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3B4CB3-5920-9D48-997F-154A40EFACF0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193675" y="767856"/>
            <a:ext cx="5902325" cy="5419725"/>
          </a:xfrm>
        </p:spPr>
        <p:txBody>
          <a:bodyPr/>
          <a:lstStyle/>
          <a:p>
            <a:pPr marL="171450" indent="-171450">
              <a:spcBef>
                <a:spcPts val="1000"/>
              </a:spcBef>
              <a:buClr>
                <a:srgbClr val="0070C0"/>
              </a:buClr>
              <a:buSzPts val="16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sym typeface="Arial"/>
              </a:rPr>
              <a:t>B-TREE Index</a:t>
            </a:r>
          </a:p>
          <a:p>
            <a:pPr marL="0" indent="0">
              <a:spcBef>
                <a:spcPts val="1000"/>
              </a:spcBef>
              <a:buClr>
                <a:srgbClr val="0070C0"/>
              </a:buClr>
              <a:buSzPts val="1600"/>
              <a:buNone/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CREATE INDEX </a:t>
            </a:r>
            <a:r>
              <a:rPr lang="en-US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idx</a:t>
            </a:r>
            <a:r>
              <a:rPr lang="en-US" b="1" i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_</a:t>
            </a:r>
            <a:r>
              <a:rPr lang="en-US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btree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 ON </a:t>
            </a: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bar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 USING 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BTREE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 (</a:t>
            </a: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date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);</a:t>
            </a:r>
          </a:p>
          <a:p>
            <a:pPr marL="171450" indent="-171450">
              <a:spcBef>
                <a:spcPts val="1000"/>
              </a:spcBef>
              <a:buClr>
                <a:srgbClr val="0070C0"/>
              </a:buClr>
              <a:buSzPts val="1600"/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171450" indent="-171450">
              <a:spcBef>
                <a:spcPts val="1000"/>
              </a:spcBef>
              <a:buClr>
                <a:srgbClr val="0070C0"/>
              </a:buClr>
              <a:buSzPts val="16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Hash Index</a:t>
            </a:r>
          </a:p>
          <a:p>
            <a:pPr marL="0" indent="0">
              <a:spcBef>
                <a:spcPts val="1000"/>
              </a:spcBef>
              <a:buClr>
                <a:srgbClr val="0070C0"/>
              </a:buClr>
              <a:buSzPts val="1600"/>
              <a:buNone/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CREATE INDEX </a:t>
            </a:r>
            <a:r>
              <a:rPr lang="en-US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idx</a:t>
            </a:r>
            <a:r>
              <a:rPr lang="en-US" b="1" i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</a:t>
            </a:r>
            <a:r>
              <a:rPr lang="en-US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hash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ON </a:t>
            </a: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bar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USING </a:t>
            </a:r>
            <a:r>
              <a:rPr lang="en-US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HASH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</a:p>
          <a:p>
            <a:pPr marL="0" indent="0">
              <a:spcBef>
                <a:spcPts val="1000"/>
              </a:spcBef>
              <a:buClr>
                <a:srgbClr val="0070C0"/>
              </a:buClr>
              <a:buSzPts val="1600"/>
              <a:buNone/>
            </a:pPr>
            <a:endParaRPr lang="en-US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71450" indent="-171450">
              <a:spcBef>
                <a:spcPts val="1000"/>
              </a:spcBef>
              <a:buClr>
                <a:srgbClr val="0070C0"/>
              </a:buClr>
              <a:buSzPts val="16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BRIN Index</a:t>
            </a:r>
          </a:p>
          <a:p>
            <a:pPr marL="0" indent="0">
              <a:spcBef>
                <a:spcPts val="1000"/>
              </a:spcBef>
              <a:buClr>
                <a:srgbClr val="0070C0"/>
              </a:buClr>
              <a:buSzPts val="1600"/>
              <a:buNone/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CREATE INDEX </a:t>
            </a:r>
            <a:r>
              <a:rPr lang="en-US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idx</a:t>
            </a:r>
            <a:r>
              <a:rPr lang="en-US" b="1" i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</a:t>
            </a:r>
            <a:r>
              <a:rPr lang="en-US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brin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ON </a:t>
            </a: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bar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USING </a:t>
            </a:r>
            <a:r>
              <a:rPr lang="en-US" b="1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BRIN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endParaRPr lang="en-PK" dirty="0"/>
          </a:p>
        </p:txBody>
      </p:sp>
      <p:graphicFrame>
        <p:nvGraphicFramePr>
          <p:cNvPr id="12" name="Content Placeholder 8">
            <a:extLst>
              <a:ext uri="{FF2B5EF4-FFF2-40B4-BE49-F238E27FC236}">
                <a16:creationId xmlns:a16="http://schemas.microsoft.com/office/drawing/2014/main" id="{35C09049-786F-0940-9792-A1E1FD105751}"/>
              </a:ext>
            </a:extLst>
          </p:cNvPr>
          <p:cNvGraphicFramePr>
            <a:graphicFrameLocks noGrp="1"/>
          </p:cNvGraphicFramePr>
          <p:nvPr>
            <p:ph sz="half" idx="4294967295"/>
            <p:extLst>
              <p:ext uri="{D42A27DB-BD31-4B8C-83A1-F6EECF244321}">
                <p14:modId xmlns:p14="http://schemas.microsoft.com/office/powerpoint/2010/main" val="3138951928"/>
              </p:ext>
            </p:extLst>
          </p:nvPr>
        </p:nvGraphicFramePr>
        <p:xfrm>
          <a:off x="6324600" y="757238"/>
          <a:ext cx="5867400" cy="54197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906197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r"/>
      </p:transition>
    </mc:Choice>
    <mc:Fallback xmlns="">
      <p:transition>
        <p:wipe dir="r"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4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  <a:effectLst>
            <a:outerShdw dist="12700" dir="16200000" rotWithShape="0">
              <a:srgbClr val="000000">
                <a:alpha val="18823"/>
              </a:srgbClr>
            </a:outerShdw>
          </a:effectLst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28575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Arial"/>
              <a:buChar char="•"/>
            </a:pPr>
            <a:r>
              <a:rPr lang="en-US" sz="1600" b="0" dirty="0">
                <a:latin typeface="Arial"/>
                <a:ea typeface="Arial"/>
                <a:cs typeface="Arial"/>
                <a:sym typeface="Arial"/>
              </a:rPr>
              <a:t>Generalized Inverted Index</a:t>
            </a:r>
            <a:endParaRPr sz="1600" b="0" dirty="0"/>
          </a:p>
          <a:p>
            <a:pPr marL="285750" lvl="0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Arial"/>
              <a:buChar char="•"/>
            </a:pPr>
            <a:r>
              <a:rPr lang="en-US" sz="1600" b="0" dirty="0">
                <a:latin typeface="Arial"/>
                <a:ea typeface="Arial"/>
                <a:cs typeface="Arial"/>
                <a:sym typeface="Arial"/>
              </a:rPr>
              <a:t>GIN is to handle where we need to index composite values</a:t>
            </a:r>
            <a:endParaRPr sz="1600" b="0" dirty="0"/>
          </a:p>
          <a:p>
            <a:pPr marL="285750" lvl="0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Arial"/>
              <a:buChar char="•"/>
            </a:pPr>
            <a:r>
              <a:rPr lang="en-US" sz="1600" b="0" dirty="0">
                <a:latin typeface="Arial"/>
                <a:ea typeface="Arial"/>
                <a:cs typeface="Arial"/>
                <a:sym typeface="Arial"/>
              </a:rPr>
              <a:t>Slow while creating the index because it needs to scan the document up front</a:t>
            </a:r>
            <a:endParaRPr sz="1600" b="0" dirty="0"/>
          </a:p>
          <a:p>
            <a:pPr marL="285750" lvl="0" indent="-1714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Arial"/>
              <a:buNone/>
            </a:pPr>
            <a:endParaRPr sz="1600" b="0" dirty="0">
              <a:latin typeface="Arial"/>
              <a:ea typeface="Arial"/>
              <a:cs typeface="Arial"/>
              <a:sym typeface="Arial"/>
            </a:endParaRPr>
          </a:p>
          <a:p>
            <a:pPr marL="285750" lvl="0" indent="-1714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Arial"/>
              <a:buNone/>
            </a:pPr>
            <a:endParaRPr sz="1600" b="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2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r>
              <a:rPr lang="en-US" b="0" dirty="0"/>
              <a:t>GIN Index 1/2</a:t>
            </a:r>
            <a:endParaRPr b="0" dirty="0"/>
          </a:p>
        </p:txBody>
      </p:sp>
      <p:sp>
        <p:nvSpPr>
          <p:cNvPr id="8" name="Google Shape;251;p24">
            <a:extLst>
              <a:ext uri="{FF2B5EF4-FFF2-40B4-BE49-F238E27FC236}">
                <a16:creationId xmlns:a16="http://schemas.microsoft.com/office/drawing/2014/main" id="{6A6944AA-3DAE-914E-8BB6-DADABB9754A3}"/>
              </a:ext>
            </a:extLst>
          </p:cNvPr>
          <p:cNvSpPr txBox="1"/>
          <p:nvPr/>
        </p:nvSpPr>
        <p:spPr>
          <a:xfrm>
            <a:off x="220200" y="2189395"/>
            <a:ext cx="11839800" cy="134933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postgres=# \d bar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                Table "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public.bar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 Column |  Type   | Collation | Nullable | Default 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--------+---------+-----------+----------+---------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 id     | integer |           |          | 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 name   | </a:t>
            </a:r>
            <a:r>
              <a:rPr lang="en-US" sz="12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jsonb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  |           |          | 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 dt     | date    |           |          |</a:t>
            </a:r>
          </a:p>
        </p:txBody>
      </p:sp>
      <p:sp>
        <p:nvSpPr>
          <p:cNvPr id="10" name="Google Shape;251;p24">
            <a:extLst>
              <a:ext uri="{FF2B5EF4-FFF2-40B4-BE49-F238E27FC236}">
                <a16:creationId xmlns:a16="http://schemas.microsoft.com/office/drawing/2014/main" id="{53881BAF-C931-D649-A909-8BB7788C01A1}"/>
              </a:ext>
            </a:extLst>
          </p:cNvPr>
          <p:cNvSpPr txBox="1"/>
          <p:nvPr/>
        </p:nvSpPr>
        <p:spPr>
          <a:xfrm>
            <a:off x="220200" y="3675516"/>
            <a:ext cx="11839800" cy="188111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postgres=# </a:t>
            </a:r>
            <a:r>
              <a:rPr lang="en-US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DISTINCT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name, dt </a:t>
            </a:r>
            <a:r>
              <a:rPr lang="en-US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bar </a:t>
            </a:r>
            <a:r>
              <a:rPr lang="en-US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LIMIT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5;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                                  name                                    |     dt     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---------------------------------------------------------------------------+------------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{"name": "Alex", "phone": ["333-333-333", "222-222-222", "111-111-111"]}  | 2019-05-13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{"name": "Bob", "phone": ["333-333-444", "222-222-444", "111-111-444"]}   | 2019-05-14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{"name": "John", "phone": ["333-3333", "777-7777", "555-5555"]}           | 2019-05-15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{"name": "David", "phone": ["333-333-555", "222-222-555", "111-111-555"]} | 2019-05-16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(4 rows)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4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  <a:effectLst>
            <a:outerShdw dist="12700" dir="16200000" rotWithShape="0">
              <a:srgbClr val="000000">
                <a:alpha val="18823"/>
              </a:srgbClr>
            </a:outerShdw>
          </a:effectLst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28575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Arial"/>
              <a:buChar char="•"/>
            </a:pPr>
            <a:r>
              <a:rPr lang="en-US" sz="1600" b="0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Generalized Inverted Index</a:t>
            </a:r>
            <a:endParaRPr sz="1600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lvl="0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Arial"/>
              <a:buChar char="•"/>
            </a:pPr>
            <a:r>
              <a:rPr lang="en-US" sz="1600" b="0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GIN is to handle where we need to index composite values</a:t>
            </a:r>
            <a:endParaRPr sz="1600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lvl="0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Arial"/>
              <a:buChar char="•"/>
            </a:pPr>
            <a:r>
              <a:rPr lang="en-US" sz="1600" b="0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Slow while creating index because it needs to scan the document up front</a:t>
            </a:r>
            <a:endParaRPr sz="1600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lvl="0" indent="-1714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Arial"/>
              <a:buNone/>
            </a:pPr>
            <a:endParaRPr sz="1600" b="0" dirty="0"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  <a:p>
            <a:pPr marL="285750" lvl="0" indent="-1714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Arial"/>
              <a:buNone/>
            </a:pPr>
            <a:endParaRPr sz="1600" b="0" dirty="0"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sp>
        <p:nvSpPr>
          <p:cNvPr id="247" name="Google Shape;247;p2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F63"/>
              </a:buClr>
              <a:buSzPts val="2600"/>
              <a:buFont typeface="Arial"/>
              <a:buNone/>
            </a:pPr>
            <a:r>
              <a:rPr lang="en-US" b="0" dirty="0"/>
              <a:t>GIN</a:t>
            </a:r>
            <a:r>
              <a:rPr lang="en-US" dirty="0"/>
              <a:t> </a:t>
            </a:r>
            <a:r>
              <a:rPr lang="en-US" b="0" dirty="0"/>
              <a:t>Index</a:t>
            </a:r>
            <a:r>
              <a:rPr lang="en-US" dirty="0"/>
              <a:t> </a:t>
            </a:r>
            <a:r>
              <a:rPr lang="en-US" b="0" dirty="0"/>
              <a:t>2/2</a:t>
            </a:r>
            <a:endParaRPr b="0" dirty="0"/>
          </a:p>
        </p:txBody>
      </p:sp>
      <p:sp>
        <p:nvSpPr>
          <p:cNvPr id="250" name="Google Shape;250;p24"/>
          <p:cNvSpPr txBox="1"/>
          <p:nvPr/>
        </p:nvSpPr>
        <p:spPr>
          <a:xfrm>
            <a:off x="180000" y="2551274"/>
            <a:ext cx="5832000" cy="3564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postgres=# 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EXPLAIN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ANALYZE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* 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bar </a:t>
            </a:r>
          </a:p>
          <a:p>
            <a:pPr algn="ctr"/>
            <a:r>
              <a:rPr lang="en-US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WHERE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name @&gt; '{"name": "Alex"}’; </a:t>
            </a:r>
          </a:p>
          <a:p>
            <a:pPr algn="ctr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QUERY PLAN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-----------------------------------------------------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Seq Scan on bar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 (cost=0.00..108309.34 rows=3499 width=96) (actual time=396.019..1050.143 rows=1000000 loops=1)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  Filter: (name @&gt; '{"name": "Alex"}'::jsonb)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  Rows Removed by Filter: 3000000</a:t>
            </a:r>
          </a:p>
          <a:p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Planning Time: 0.107 </a:t>
            </a:r>
            <a:r>
              <a:rPr lang="en-US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ms</a:t>
            </a:r>
            <a:endParaRPr lang="en-US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Execution Time: 1079.861 </a:t>
            </a:r>
            <a:r>
              <a:rPr lang="en-US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ms</a:t>
            </a:r>
            <a:endParaRPr lang="en-US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51" name="Google Shape;251;p24"/>
          <p:cNvSpPr txBox="1"/>
          <p:nvPr/>
        </p:nvSpPr>
        <p:spPr>
          <a:xfrm>
            <a:off x="180000" y="2016114"/>
            <a:ext cx="11839800" cy="4422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1600"/>
              <a:buFont typeface="Arial"/>
              <a:buNone/>
            </a:pPr>
            <a:r>
              <a:rPr lang="en-US" b="1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CREATE</a:t>
            </a:r>
            <a:r>
              <a:rPr lang="en-US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 </a:t>
            </a:r>
            <a:r>
              <a:rPr lang="en-US" b="1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INDEX</a:t>
            </a:r>
            <a:r>
              <a:rPr lang="en-US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 </a:t>
            </a:r>
            <a:r>
              <a:rPr lang="en-US" b="1" i="0" u="none" strike="noStrike" cap="none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idx</a:t>
            </a:r>
            <a:r>
              <a:rPr lang="en-US" b="1" i="1" u="none" strike="noStrike" cap="none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_</a:t>
            </a:r>
            <a:r>
              <a:rPr lang="en-US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gin</a:t>
            </a:r>
            <a:r>
              <a:rPr lang="en-US" b="0" i="0" u="none" strike="noStrike" cap="none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 </a:t>
            </a:r>
            <a:r>
              <a:rPr lang="en-US" b="1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ON</a:t>
            </a:r>
            <a:r>
              <a:rPr lang="en-US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 </a:t>
            </a:r>
            <a:r>
              <a:rPr lang="en-US" b="1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bar</a:t>
            </a:r>
            <a:r>
              <a:rPr lang="en-US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 </a:t>
            </a:r>
            <a:r>
              <a:rPr lang="en-US" b="1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USING</a:t>
            </a:r>
            <a:r>
              <a:rPr lang="en-US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 </a:t>
            </a:r>
            <a:r>
              <a:rPr lang="en-US" b="0" i="0" u="none" strike="noStrike" cap="none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GIN</a:t>
            </a:r>
            <a:r>
              <a:rPr lang="en-US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 (</a:t>
            </a:r>
            <a:r>
              <a:rPr lang="en-US" b="1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name</a:t>
            </a:r>
            <a:r>
              <a:rPr lang="en-US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);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52" name="Google Shape;252;p24"/>
          <p:cNvSpPr txBox="1"/>
          <p:nvPr/>
        </p:nvSpPr>
        <p:spPr>
          <a:xfrm>
            <a:off x="6180000" y="2551274"/>
            <a:ext cx="5832000" cy="3564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postgres=# 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EXPLAIN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ANALYZE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* FROM bar 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          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WHERE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name @&gt; '{"name": "Alex"}';</a:t>
            </a:r>
          </a:p>
          <a:p>
            <a:pPr algn="ctr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  QUERY PLAN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-----------------------------------------------------Bitmap Heap Scan on bar  (cost=679.00..13395.57 rows=4000 width=96) (actual time=91.110..445.112 rows=1000000 loops=1)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  Recheck Cond: (name @&gt; '{"name": "Alex"}'::jsonb)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  Heap Blocks: exact=16394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  -&gt;  Bitmap Index Scan on </a:t>
            </a:r>
            <a:r>
              <a:rPr lang="en-US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idx_gin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 (cost=0.00..678.00 rows=4000 width=0) (actual time=89.033..89.033 rows=1000000 loops=1)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        Index Cond: (name @&gt; '{"name": "Alex"}'::jsonb)</a:t>
            </a:r>
          </a:p>
          <a:p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Planning Time: 0.168 </a:t>
            </a:r>
            <a:r>
              <a:rPr lang="en-US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ms</a:t>
            </a:r>
            <a:endParaRPr lang="en-US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Execution Time: 475.447 </a:t>
            </a:r>
            <a:r>
              <a:rPr lang="en-US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ms</a:t>
            </a:r>
            <a:endParaRPr lang="en-US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96882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5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  <a:effectLst>
            <a:outerShdw dist="12700" dir="16200000" rotWithShape="0">
              <a:srgbClr val="000000">
                <a:alpha val="18823"/>
              </a:srgbClr>
            </a:outerShdw>
          </a:effectLst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Arial"/>
              <a:buChar char="•"/>
            </a:pPr>
            <a:r>
              <a:rPr lang="en-US" sz="1800" b="0" dirty="0">
                <a:latin typeface="Arial" panose="020B0604020202020204" pitchFamily="34" charset="0"/>
                <a:cs typeface="Arial" panose="020B0604020202020204" pitchFamily="34" charset="0"/>
              </a:rPr>
              <a:t>Generalized Search Tree</a:t>
            </a:r>
          </a:p>
          <a:p>
            <a:pPr marL="34290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Arial"/>
              <a:buChar char="•"/>
            </a:pPr>
            <a:r>
              <a:rPr lang="en-US" sz="1800" b="0" dirty="0">
                <a:latin typeface="Arial" panose="020B0604020202020204" pitchFamily="34" charset="0"/>
                <a:cs typeface="Arial" panose="020B0604020202020204" pitchFamily="34" charset="0"/>
              </a:rPr>
              <a:t>It is Tree-structured access method</a:t>
            </a:r>
          </a:p>
          <a:p>
            <a:pPr marL="342900" indent="-34290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Arial"/>
              <a:buChar char="•"/>
            </a:pPr>
            <a:r>
              <a:rPr lang="en-US" sz="1800" b="0" dirty="0">
                <a:latin typeface="Arial" panose="020B0604020202020204" pitchFamily="34" charset="0"/>
                <a:cs typeface="Arial" panose="020B0604020202020204" pitchFamily="34" charset="0"/>
              </a:rPr>
              <a:t>It is a indexing framework used for indexing of complex data types.</a:t>
            </a:r>
          </a:p>
          <a:p>
            <a:pPr marL="571500" lvl="1" indent="-34290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Arial"/>
              <a:buChar char="•"/>
            </a:pPr>
            <a:r>
              <a:rPr lang="en-US" sz="1800" dirty="0">
                <a:latin typeface="Arial" panose="020B0604020202020204" pitchFamily="34" charset="0"/>
                <a:ea typeface="Courier New"/>
                <a:cs typeface="Arial" panose="020B0604020202020204" pitchFamily="34" charset="0"/>
                <a:sym typeface="Courier New"/>
              </a:rPr>
              <a:t>Used to find the point within box</a:t>
            </a:r>
          </a:p>
          <a:p>
            <a:pPr marL="571500" lvl="1" indent="-342900">
              <a:lnSpc>
                <a:spcPct val="150000"/>
              </a:lnSpc>
              <a:buSzPts val="2000"/>
              <a:buFont typeface="Arial"/>
              <a:buChar char="•"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Used for full text search</a:t>
            </a:r>
          </a:p>
          <a:p>
            <a:pPr marL="571500" lvl="1" indent="-342900">
              <a:lnSpc>
                <a:spcPct val="150000"/>
              </a:lnSpc>
              <a:buSzPts val="2000"/>
              <a:buFont typeface="Arial"/>
              <a:buChar char="•"/>
            </a:pPr>
            <a:r>
              <a:rPr lang="en-US" sz="1800" dirty="0" err="1">
                <a:latin typeface="Arial" panose="020B0604020202020204" pitchFamily="34" charset="0"/>
                <a:ea typeface="Courier New"/>
                <a:cs typeface="Arial" panose="020B0604020202020204" pitchFamily="34" charset="0"/>
                <a:sym typeface="Courier New"/>
              </a:rPr>
              <a:t>Intarray</a:t>
            </a:r>
            <a:r>
              <a:rPr lang="en-US" sz="1800" dirty="0">
                <a:latin typeface="Arial" panose="020B0604020202020204" pitchFamily="34" charset="0"/>
                <a:ea typeface="Courier New"/>
                <a:cs typeface="Arial" panose="020B0604020202020204" pitchFamily="34" charset="0"/>
                <a:sym typeface="Courier New"/>
              </a:rPr>
              <a:t> </a:t>
            </a:r>
          </a:p>
          <a:p>
            <a:pPr marL="34290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Arial"/>
              <a:buChar char="•"/>
            </a:pPr>
            <a:endParaRPr lang="en-US" sz="1800" b="0" dirty="0">
              <a:latin typeface="Arial" panose="020B0604020202020204" pitchFamily="34" charset="0"/>
              <a:ea typeface="Courier New"/>
              <a:cs typeface="Arial" panose="020B0604020202020204" pitchFamily="34" charset="0"/>
              <a:sym typeface="Courier New"/>
            </a:endParaRPr>
          </a:p>
          <a:p>
            <a:pPr marL="34290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Arial"/>
              <a:buChar char="•"/>
            </a:pPr>
            <a:endParaRPr sz="1800" b="0" dirty="0">
              <a:latin typeface="Arial" panose="020B0604020202020204" pitchFamily="34" charset="0"/>
              <a:ea typeface="Courier New"/>
              <a:cs typeface="Arial" panose="020B0604020202020204" pitchFamily="34" charset="0"/>
              <a:sym typeface="Courier New"/>
            </a:endParaRPr>
          </a:p>
        </p:txBody>
      </p:sp>
      <p:sp>
        <p:nvSpPr>
          <p:cNvPr id="257" name="Google Shape;257;p2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r>
              <a:rPr lang="en-US" b="0" dirty="0"/>
              <a:t>GiST Index</a:t>
            </a:r>
            <a:endParaRPr b="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6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  <a:effectLst>
            <a:outerShdw dist="12700" dir="16200000" rotWithShape="0">
              <a:srgbClr val="000000">
                <a:alpha val="18823"/>
              </a:srgbClr>
            </a:outerShdw>
          </a:effectLst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3429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Arial"/>
              <a:buChar char="•"/>
            </a:pPr>
            <a:r>
              <a:rPr lang="en-US" sz="1600" b="0" dirty="0">
                <a:latin typeface="Arial" panose="020B0604020202020204" pitchFamily="34" charset="0"/>
                <a:cs typeface="Arial" panose="020B0604020202020204" pitchFamily="34" charset="0"/>
              </a:rPr>
              <a:t>B-Tree: Use this index for most of the queries and different data types</a:t>
            </a:r>
            <a:endParaRPr sz="1600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lvl="0" indent="-34290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Arial"/>
              <a:buChar char="•"/>
            </a:pPr>
            <a:r>
              <a:rPr lang="en-US" sz="1600" b="0" dirty="0">
                <a:latin typeface="Arial" panose="020B0604020202020204" pitchFamily="34" charset="0"/>
                <a:cs typeface="Arial" panose="020B0604020202020204" pitchFamily="34" charset="0"/>
              </a:rPr>
              <a:t>Hash:  Used for equality operators</a:t>
            </a:r>
            <a:endParaRPr sz="1600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lvl="0" indent="-34290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Arial"/>
              <a:buChar char="•"/>
            </a:pPr>
            <a:r>
              <a:rPr lang="en-US" sz="1600" b="0" dirty="0">
                <a:latin typeface="Arial" panose="020B0604020202020204" pitchFamily="34" charset="0"/>
                <a:cs typeface="Arial" panose="020B0604020202020204" pitchFamily="34" charset="0"/>
              </a:rPr>
              <a:t>BRIN:  For really large sequentially lineup datasets</a:t>
            </a:r>
            <a:endParaRPr sz="1600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lvl="0" indent="-34290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Arial"/>
              <a:buChar char="•"/>
            </a:pPr>
            <a:r>
              <a:rPr lang="en-US" sz="1600" b="0" dirty="0">
                <a:latin typeface="Arial" panose="020B0604020202020204" pitchFamily="34" charset="0"/>
                <a:cs typeface="Arial" panose="020B0604020202020204" pitchFamily="34" charset="0"/>
              </a:rPr>
              <a:t>GIN:  Used for documents and arrays</a:t>
            </a:r>
            <a:endParaRPr sz="1600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lvl="0" indent="-34290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Arial"/>
              <a:buChar char="•"/>
            </a:pPr>
            <a:r>
              <a:rPr lang="en-US" sz="1600" b="0" dirty="0">
                <a:latin typeface="Arial" panose="020B0604020202020204" pitchFamily="34" charset="0"/>
                <a:cs typeface="Arial" panose="020B0604020202020204" pitchFamily="34" charset="0"/>
              </a:rPr>
              <a:t>GiST: Used for full text search</a:t>
            </a:r>
            <a:endParaRPr sz="16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4" name="Google Shape;264;p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r>
              <a:rPr lang="en-US" b="0" dirty="0"/>
              <a:t>Where and What?</a:t>
            </a:r>
            <a:endParaRPr b="0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7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  <a:effectLst>
            <a:outerShdw dist="12700" dir="16200000" rotWithShape="0">
              <a:srgbClr val="000000">
                <a:alpha val="18823"/>
              </a:srgbClr>
            </a:outerShdw>
          </a:effectLst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285750" lvl="0" indent="-285750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Arial"/>
              <a:buChar char="•"/>
            </a:pPr>
            <a:r>
              <a:rPr lang="en-US" sz="1600" b="0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Index is stored separately from the table’s main storage (PostgreSQL Heap)</a:t>
            </a:r>
            <a:endParaRPr sz="1600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lvl="0" indent="-285750" algn="l" rtl="0">
              <a:lnSpc>
                <a:spcPct val="25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Arial"/>
              <a:buChar char="•"/>
            </a:pPr>
            <a:r>
              <a:rPr lang="en-US" sz="1600" b="0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Query needs to scan both the index and the heap</a:t>
            </a:r>
            <a:endParaRPr sz="1600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lvl="0" indent="-285750" algn="l" rtl="0">
              <a:lnSpc>
                <a:spcPct val="25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Arial"/>
              <a:buChar char="•"/>
            </a:pPr>
            <a:r>
              <a:rPr lang="en-US" sz="1600" b="0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Index</a:t>
            </a:r>
            <a:r>
              <a:rPr lang="en-US" sz="1600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0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Only</a:t>
            </a:r>
            <a:r>
              <a:rPr lang="en-US" sz="1600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0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Scans only used when all the columns in the query part of the index</a:t>
            </a:r>
            <a:endParaRPr sz="1600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lvl="0" indent="-285750" algn="l" rtl="0">
              <a:lnSpc>
                <a:spcPct val="25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Arial"/>
              <a:buChar char="•"/>
            </a:pPr>
            <a:r>
              <a:rPr lang="en-US" sz="1600" b="0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In this case PostgreSQL fetches data from index only</a:t>
            </a:r>
            <a:endParaRPr sz="16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1" name="Google Shape;271;p2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r>
              <a:rPr lang="en-US" b="0" dirty="0"/>
              <a:t>Index Only Scans</a:t>
            </a:r>
            <a:endParaRPr b="0" dirty="0"/>
          </a:p>
        </p:txBody>
      </p:sp>
      <p:sp>
        <p:nvSpPr>
          <p:cNvPr id="274" name="Google Shape;274;p27"/>
          <p:cNvSpPr/>
          <p:nvPr/>
        </p:nvSpPr>
        <p:spPr>
          <a:xfrm>
            <a:off x="5676949" y="1146318"/>
            <a:ext cx="1865453" cy="337740"/>
          </a:xfrm>
          <a:prstGeom prst="rect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Exo 2"/>
              <a:buNone/>
            </a:pPr>
            <a:endParaRPr sz="1800" b="0" i="0" u="none" strike="noStrike" cap="none">
              <a:solidFill>
                <a:srgbClr val="373737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275" name="Google Shape;275;p27"/>
          <p:cNvSpPr txBox="1"/>
          <p:nvPr/>
        </p:nvSpPr>
        <p:spPr>
          <a:xfrm>
            <a:off x="7542402" y="858606"/>
            <a:ext cx="1596025" cy="350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Clr>
                <a:srgbClr val="FF0000"/>
              </a:buClr>
              <a:buSzPts val="1200"/>
            </a:pPr>
            <a:r>
              <a:rPr lang="en-US" sz="1200" dirty="0">
                <a:solidFill>
                  <a:srgbClr val="FF0000"/>
                </a:solidFill>
              </a:rPr>
              <a:t>In PostgreSQL term</a:t>
            </a:r>
            <a:endParaRPr sz="1200" dirty="0">
              <a:solidFill>
                <a:srgbClr val="FF0000"/>
              </a:solidFill>
              <a:sym typeface="Exo 2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Exo 2"/>
              <a:buNone/>
            </a:pPr>
            <a:endParaRPr sz="12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4" grpId="0" animBg="1"/>
      <p:bldP spid="27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5CC4E829-C98C-406A-899E-9DF9815FA231}"/>
              </a:ext>
            </a:extLst>
          </p:cNvPr>
          <p:cNvSpPr/>
          <p:nvPr/>
        </p:nvSpPr>
        <p:spPr>
          <a:xfrm>
            <a:off x="1234136" y="0"/>
            <a:ext cx="4661840" cy="6858000"/>
          </a:xfrm>
          <a:prstGeom prst="rect">
            <a:avLst/>
          </a:prstGeom>
          <a:solidFill>
            <a:schemeClr val="accent6">
              <a:lumMod val="20000"/>
              <a:lumOff val="8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91A18A-7559-4485-BC2C-6ACBBA9F87DF}"/>
              </a:ext>
            </a:extLst>
          </p:cNvPr>
          <p:cNvSpPr txBox="1"/>
          <p:nvPr/>
        </p:nvSpPr>
        <p:spPr>
          <a:xfrm>
            <a:off x="7053849" y="233476"/>
            <a:ext cx="4661840" cy="430887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2200" b="1" dirty="0">
                <a:solidFill>
                  <a:schemeClr val="bg1"/>
                </a:solidFill>
                <a:cs typeface="Arial" pitchFamily="34" charset="0"/>
              </a:rPr>
              <a:t>Heap Vs Indexes</a:t>
            </a:r>
            <a:endParaRPr lang="ko-KR" altLang="en-US" sz="2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E3BD7D-EEC6-41FC-867D-95F2B71346B3}"/>
              </a:ext>
            </a:extLst>
          </p:cNvPr>
          <p:cNvSpPr txBox="1"/>
          <p:nvPr/>
        </p:nvSpPr>
        <p:spPr>
          <a:xfrm>
            <a:off x="6096000" y="98636"/>
            <a:ext cx="981106" cy="77751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4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79CA3D-1245-4812-BE2C-A17717D31459}"/>
              </a:ext>
            </a:extLst>
          </p:cNvPr>
          <p:cNvSpPr txBox="1"/>
          <p:nvPr/>
        </p:nvSpPr>
        <p:spPr>
          <a:xfrm>
            <a:off x="7053849" y="1528668"/>
            <a:ext cx="4661840" cy="430887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sz="2200" b="1" dirty="0">
                <a:solidFill>
                  <a:schemeClr val="bg1"/>
                </a:solidFill>
                <a:cs typeface="Arial" pitchFamily="34" charset="0"/>
              </a:rPr>
              <a:t>PostgreSQL </a:t>
            </a:r>
            <a:r>
              <a:rPr lang="en-US" sz="2200" b="1" dirty="0" err="1">
                <a:solidFill>
                  <a:schemeClr val="bg1"/>
                </a:solidFill>
                <a:cs typeface="Arial" pitchFamily="34" charset="0"/>
              </a:rPr>
              <a:t>Indexx</a:t>
            </a:r>
            <a:endParaRPr lang="ko-KR" altLang="en-US" sz="2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27DDE9-FE7C-4B7E-A047-E092B6A88859}"/>
              </a:ext>
            </a:extLst>
          </p:cNvPr>
          <p:cNvSpPr txBox="1"/>
          <p:nvPr/>
        </p:nvSpPr>
        <p:spPr>
          <a:xfrm>
            <a:off x="6096000" y="1393828"/>
            <a:ext cx="981106" cy="77751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cs typeface="Arial" pitchFamily="34" charset="0"/>
              </a:rPr>
              <a:t>02</a:t>
            </a:r>
            <a:endParaRPr lang="ko-KR" altLang="en-US" sz="4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A5757E4-1723-4073-9FC5-1D351F20A151}"/>
              </a:ext>
            </a:extLst>
          </p:cNvPr>
          <p:cNvSpPr txBox="1"/>
          <p:nvPr/>
        </p:nvSpPr>
        <p:spPr>
          <a:xfrm>
            <a:off x="7053849" y="2823860"/>
            <a:ext cx="4661840" cy="430887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sz="2200" b="1" dirty="0">
                <a:solidFill>
                  <a:schemeClr val="bg1"/>
                </a:solidFill>
                <a:cs typeface="Arial" pitchFamily="34" charset="0"/>
                <a:sym typeface="Arial"/>
              </a:rPr>
              <a:t>Index Types</a:t>
            </a:r>
            <a:endParaRPr lang="ko-KR" altLang="en-US" sz="2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7B9AF74-CA02-49F9-88D7-98D77F70D10F}"/>
              </a:ext>
            </a:extLst>
          </p:cNvPr>
          <p:cNvSpPr txBox="1"/>
          <p:nvPr/>
        </p:nvSpPr>
        <p:spPr>
          <a:xfrm>
            <a:off x="6096000" y="2689020"/>
            <a:ext cx="981106" cy="77751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cs typeface="Arial" pitchFamily="34" charset="0"/>
              </a:rPr>
              <a:t>03</a:t>
            </a:r>
            <a:endParaRPr lang="ko-KR" altLang="en-US" sz="4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93DF382-44DD-45C3-9704-34E8893BC3AC}"/>
              </a:ext>
            </a:extLst>
          </p:cNvPr>
          <p:cNvSpPr txBox="1"/>
          <p:nvPr/>
        </p:nvSpPr>
        <p:spPr>
          <a:xfrm>
            <a:off x="7053849" y="4119051"/>
            <a:ext cx="4661840" cy="430887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sz="2200" b="1" dirty="0">
                <a:solidFill>
                  <a:schemeClr val="bg1"/>
                </a:solidFill>
                <a:cs typeface="Arial" pitchFamily="34" charset="0"/>
                <a:sym typeface="Arial"/>
              </a:rPr>
              <a:t>Index Useful Queries</a:t>
            </a:r>
            <a:endParaRPr lang="ko-KR" altLang="en-US" sz="2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611BD74-B8C0-4D62-99FC-2DBC909A434D}"/>
              </a:ext>
            </a:extLst>
          </p:cNvPr>
          <p:cNvSpPr txBox="1"/>
          <p:nvPr/>
        </p:nvSpPr>
        <p:spPr>
          <a:xfrm>
            <a:off x="6096000" y="3984211"/>
            <a:ext cx="981106" cy="77751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cs typeface="Arial" pitchFamily="34" charset="0"/>
              </a:rPr>
              <a:t>04</a:t>
            </a:r>
            <a:endParaRPr lang="ko-KR" altLang="en-US" sz="4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42C12F7-AE9B-40D2-A6C4-2F1B6BC860EE}"/>
              </a:ext>
            </a:extLst>
          </p:cNvPr>
          <p:cNvSpPr txBox="1"/>
          <p:nvPr/>
        </p:nvSpPr>
        <p:spPr>
          <a:xfrm>
            <a:off x="2161284" y="664363"/>
            <a:ext cx="3040921" cy="17543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5400" dirty="0">
                <a:solidFill>
                  <a:schemeClr val="bg1"/>
                </a:solidFill>
                <a:latin typeface="+mj-lt"/>
                <a:cs typeface="Arial" pitchFamily="34" charset="0"/>
              </a:rPr>
              <a:t>Agenda </a:t>
            </a:r>
          </a:p>
          <a:p>
            <a:pPr algn="r"/>
            <a:endParaRPr lang="ko-KR" altLang="en-US" sz="5400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491A44F-A6E8-0B48-AFBE-FE622DC4C495}"/>
              </a:ext>
            </a:extLst>
          </p:cNvPr>
          <p:cNvSpPr txBox="1"/>
          <p:nvPr/>
        </p:nvSpPr>
        <p:spPr>
          <a:xfrm>
            <a:off x="7071427" y="5464172"/>
            <a:ext cx="4661840" cy="430887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sz="2200" b="1" dirty="0">
                <a:solidFill>
                  <a:schemeClr val="bg1"/>
                </a:solidFill>
                <a:cs typeface="Arial" pitchFamily="34" charset="0"/>
                <a:sym typeface="Arial"/>
              </a:rPr>
              <a:t>Questions and Answers</a:t>
            </a:r>
            <a:endParaRPr lang="ko-KR" altLang="en-US" sz="2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0991D6C-052F-804A-A981-942C08639366}"/>
              </a:ext>
            </a:extLst>
          </p:cNvPr>
          <p:cNvSpPr txBox="1"/>
          <p:nvPr/>
        </p:nvSpPr>
        <p:spPr>
          <a:xfrm>
            <a:off x="6113578" y="5329332"/>
            <a:ext cx="981106" cy="77751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cs typeface="Arial" pitchFamily="34" charset="0"/>
              </a:rPr>
              <a:t>05</a:t>
            </a:r>
            <a:endParaRPr lang="ko-KR" altLang="en-US" sz="4400" b="1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02036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8"/>
          <p:cNvSpPr txBox="1">
            <a:spLocks noGrp="1"/>
          </p:cNvSpPr>
          <p:nvPr>
            <p:ph type="title" idx="4294967295"/>
          </p:nvPr>
        </p:nvSpPr>
        <p:spPr>
          <a:xfrm>
            <a:off x="0" y="138113"/>
            <a:ext cx="11845925" cy="474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r>
              <a:rPr lang="en-US" b="0" dirty="0"/>
              <a:t>Index Only Scans</a:t>
            </a:r>
            <a:endParaRPr b="0" dirty="0"/>
          </a:p>
        </p:txBody>
      </p:sp>
      <p:sp>
        <p:nvSpPr>
          <p:cNvPr id="282" name="Google Shape;282;p28"/>
          <p:cNvSpPr txBox="1"/>
          <p:nvPr/>
        </p:nvSpPr>
        <p:spPr>
          <a:xfrm>
            <a:off x="180000" y="900000"/>
            <a:ext cx="11839895" cy="44217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1600"/>
              <a:buFont typeface="Arial"/>
              <a:buNone/>
            </a:pPr>
            <a:r>
              <a:rPr lang="en-US" sz="1600" b="1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CREATE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</a:t>
            </a:r>
            <a:r>
              <a:rPr lang="en-US" sz="1600" b="1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INDEX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</a:t>
            </a:r>
            <a:r>
              <a:rPr lang="en-US" sz="1600" b="0" i="0" u="none" strike="noStrike" cap="none" dirty="0">
                <a:solidFill>
                  <a:srgbClr val="FF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idx_btree_ios </a:t>
            </a:r>
            <a:r>
              <a:rPr lang="en-US" sz="1600" b="1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ON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bar (id, name);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83" name="Google Shape;283;p28"/>
          <p:cNvSpPr txBox="1"/>
          <p:nvPr/>
        </p:nvSpPr>
        <p:spPr>
          <a:xfrm>
            <a:off x="176051" y="3649704"/>
            <a:ext cx="11839895" cy="241296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600" b="1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EXPLAIN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</a:t>
            </a:r>
            <a:r>
              <a:rPr lang="en-US" sz="1600" b="1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SELECT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</a:t>
            </a:r>
            <a:r>
              <a:rPr lang="en-US" sz="1600" b="0" i="0" u="none" strike="noStrike" cap="none" dirty="0">
                <a:solidFill>
                  <a:srgbClr val="FF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id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, </a:t>
            </a:r>
            <a:r>
              <a:rPr lang="en-US" sz="1600" b="0" i="0" u="none" strike="noStrike" cap="none" dirty="0">
                <a:solidFill>
                  <a:srgbClr val="FF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name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</a:t>
            </a:r>
            <a:r>
              <a:rPr lang="en-US" sz="1600" b="0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FROM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bar </a:t>
            </a:r>
            <a:r>
              <a:rPr lang="en-US" sz="1600" b="0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WHERE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</a:t>
            </a:r>
            <a:r>
              <a:rPr lang="en-US" sz="1600" b="0" i="0" u="none" strike="noStrike" cap="none" dirty="0">
                <a:solidFill>
                  <a:srgbClr val="FF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id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&gt; 100000 </a:t>
            </a:r>
            <a:r>
              <a:rPr lang="en-US" sz="1600" b="0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AND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</a:t>
            </a:r>
            <a:r>
              <a:rPr lang="en-US" sz="1600" b="0" i="0" u="none" strike="noStrike" cap="none" dirty="0">
                <a:solidFill>
                  <a:srgbClr val="FF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id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&lt;100010;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 </a:t>
            </a:r>
            <a:r>
              <a:rPr lang="en-US" sz="1600" b="1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QUERY PLAN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Pts val="1600"/>
              <a:buFont typeface="Courier New"/>
              <a:buNone/>
            </a:pPr>
            <a:r>
              <a:rPr lang="en-US" sz="1600" b="1" i="0" u="none" strike="noStrike" cap="none" dirty="0">
                <a:solidFill>
                  <a:srgbClr val="FF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Index Only Scan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using idx_btree_ios on bar  (cost=0.56..99.20 rows=25 width=15)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   Index Cond: ((id &gt; 100000) AND (id &lt; 100010))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(2 rows)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b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</a:br>
            <a:endParaRPr sz="1600" b="0" i="0" u="none" strike="noStrike" cap="none" dirty="0">
              <a:solidFill>
                <a:srgbClr val="373737"/>
              </a:solidFill>
              <a:latin typeface="Courier New" panose="02070309020205020404" pitchFamily="49" charset="0"/>
              <a:ea typeface="Courier New"/>
              <a:cs typeface="Courier New" panose="02070309020205020404" pitchFamily="49" charset="0"/>
              <a:sym typeface="Courier New"/>
            </a:endParaRPr>
          </a:p>
        </p:txBody>
      </p:sp>
      <p:sp>
        <p:nvSpPr>
          <p:cNvPr id="284" name="Google Shape;284;p28"/>
          <p:cNvSpPr txBox="1"/>
          <p:nvPr/>
        </p:nvSpPr>
        <p:spPr>
          <a:xfrm>
            <a:off x="176051" y="1566453"/>
            <a:ext cx="11839895" cy="184152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600" b="1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EXPLAIN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</a:t>
            </a:r>
            <a:r>
              <a:rPr lang="en-US" sz="1600" b="1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SELECT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</a:t>
            </a:r>
            <a:r>
              <a:rPr lang="en-US" sz="1600" b="0" i="0" u="none" strike="noStrike" cap="none" dirty="0">
                <a:solidFill>
                  <a:srgbClr val="FF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id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, </a:t>
            </a:r>
            <a:r>
              <a:rPr lang="en-US" sz="1600" b="0" i="0" u="none" strike="noStrike" cap="none" dirty="0">
                <a:solidFill>
                  <a:srgbClr val="FF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name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, </a:t>
            </a:r>
            <a:r>
              <a:rPr lang="en-US" sz="1600" b="1" i="0" u="none" strike="noStrike" cap="none" dirty="0">
                <a:solidFill>
                  <a:srgbClr val="FF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dt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</a:t>
            </a:r>
            <a:r>
              <a:rPr lang="en-US" sz="1600" b="1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FROM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bar </a:t>
            </a:r>
            <a:r>
              <a:rPr lang="en-US" sz="1600" b="1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WHERE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</a:t>
            </a:r>
            <a:r>
              <a:rPr lang="en-US" sz="1600" b="0" i="0" u="none" strike="noStrike" cap="none" dirty="0">
                <a:solidFill>
                  <a:srgbClr val="FF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id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&gt; 100000 </a:t>
            </a:r>
            <a:r>
              <a:rPr lang="en-US" sz="1600" b="1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AND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</a:t>
            </a:r>
            <a:r>
              <a:rPr lang="en-US" sz="1600" b="0" i="0" u="none" strike="noStrike" cap="none" dirty="0">
                <a:solidFill>
                  <a:srgbClr val="FF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id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&lt;100010;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600" b="1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QUERY PLAN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Pts val="1600"/>
              <a:buFont typeface="Courier New"/>
              <a:buNone/>
            </a:pPr>
            <a:r>
              <a:rPr lang="en-US" sz="1600" b="1" i="0" u="none" strike="noStrike" cap="none" dirty="0">
                <a:solidFill>
                  <a:srgbClr val="FF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Index Scan 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using idx_btree_ios on bar  (cost=0.56..99.20 rows=25 width=19)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   Index Cond: ((id &gt; 100000) AND (id &lt; 100010))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(2 rows)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D210BB0-8DA6-F34B-BE2D-FD2338740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/>
                <a:ea typeface="Arial"/>
                <a:cs typeface="Arial"/>
                <a:sym typeface="Arial"/>
              </a:rPr>
              <a:t>Index Useful Queries</a:t>
            </a:r>
            <a:endParaRPr lang="en-PK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A50722F-A084-9B4A-9189-A6FB86206D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26228165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3D89228-7542-154F-A24D-963AE61554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280" name="Google Shape;280;p2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r>
              <a:rPr lang="en-US" b="0" dirty="0"/>
              <a:t>Duplicate Indexes</a:t>
            </a:r>
            <a:endParaRPr b="0" dirty="0"/>
          </a:p>
        </p:txBody>
      </p:sp>
      <p:sp>
        <p:nvSpPr>
          <p:cNvPr id="283" name="Google Shape;283;p28"/>
          <p:cNvSpPr txBox="1"/>
          <p:nvPr/>
        </p:nvSpPr>
        <p:spPr>
          <a:xfrm>
            <a:off x="176051" y="3429000"/>
            <a:ext cx="11839895" cy="283875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r>
              <a:rPr lang="en-US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indrelid::regclass relname, indkey, amname </a:t>
            </a:r>
          </a:p>
          <a:p>
            <a:r>
              <a:rPr lang="en-US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pg_index i, pg_opclass o, pg_am a </a:t>
            </a:r>
          </a:p>
          <a:p>
            <a:r>
              <a:rPr lang="en-US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WHERE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o.oid = </a:t>
            </a:r>
            <a:r>
              <a:rPr lang="en-US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ALL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(indclass) </a:t>
            </a:r>
          </a:p>
          <a:p>
            <a:r>
              <a:rPr lang="en-US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a.oid = o.opcmethod </a:t>
            </a:r>
          </a:p>
          <a:p>
            <a:r>
              <a:rPr lang="en-US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GROUP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BY relname, indclass, amname, indkey </a:t>
            </a:r>
          </a:p>
          <a:p>
            <a:r>
              <a:rPr lang="en-US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HAVING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count(*) &gt; 1;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 relname | indkey | amname 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---------+--------+--------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 bar     |      2 | btree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(1 row)</a:t>
            </a:r>
          </a:p>
        </p:txBody>
      </p:sp>
      <p:sp>
        <p:nvSpPr>
          <p:cNvPr id="284" name="Google Shape;284;p28"/>
          <p:cNvSpPr txBox="1"/>
          <p:nvPr/>
        </p:nvSpPr>
        <p:spPr>
          <a:xfrm>
            <a:off x="176050" y="938594"/>
            <a:ext cx="11839895" cy="237176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r>
              <a:rPr lang="en-US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indrelid::regclass relname, 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indexrelid::regclass indexname, indkey </a:t>
            </a:r>
          </a:p>
          <a:p>
            <a:r>
              <a:rPr lang="en-US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pg_index </a:t>
            </a:r>
          </a:p>
          <a:p>
            <a:r>
              <a:rPr lang="en-US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GROUP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BY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relname,indexname,indkey;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         relname          |                   indexname                   | indkey  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--------------------------+-----------------------------------------------+---------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 pg_index                 | pg_index_indexrelid_index                     | 1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 pg_toast.pg_toast_2615   | pg_toast.pg_toast_2615_index                  | 1 2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 pg_constraint            | pg_constraint_conparentid_index               | 11</a:t>
            </a:r>
          </a:p>
        </p:txBody>
      </p:sp>
    </p:spTree>
    <p:extLst>
      <p:ext uri="{BB962C8B-B14F-4D97-AF65-F5344CB8AC3E}">
        <p14:creationId xmlns:p14="http://schemas.microsoft.com/office/powerpoint/2010/main" val="24539993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7677998-39C4-CC4A-AF93-3914E9CB13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10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amname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opfname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pg_opfamily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pg_am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WHERE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opfmethod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pg_am.oid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amname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= ‘gin';</a:t>
            </a:r>
          </a:p>
          <a:p>
            <a:pPr>
              <a:lnSpc>
                <a:spcPct val="100000"/>
              </a:lnSpc>
            </a:pP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amname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|   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opfname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     </a:t>
            </a:r>
          </a:p>
          <a:p>
            <a:pPr>
              <a:lnSpc>
                <a:spcPct val="100000"/>
              </a:lnSpc>
            </a:pP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--------+----------------</a:t>
            </a:r>
          </a:p>
          <a:p>
            <a:pPr>
              <a:lnSpc>
                <a:spcPct val="100000"/>
              </a:lnSpc>
            </a:pP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 gin    |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array_ops</a:t>
            </a:r>
            <a:endParaRPr lang="en-US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 gin    |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tsvector_ops</a:t>
            </a:r>
            <a:endParaRPr lang="en-US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 gin    |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jsonb_ops</a:t>
            </a:r>
            <a:endParaRPr lang="en-US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 gin    |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jsonb_path_ops</a:t>
            </a:r>
            <a:endParaRPr lang="en-US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endParaRPr lang="en-US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US" sz="10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amname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opfname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pg_opfamily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pg_am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WHERE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opfmethod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pg_am.oid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amname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= ‘gist';</a:t>
            </a:r>
          </a:p>
          <a:p>
            <a:pPr>
              <a:lnSpc>
                <a:spcPct val="100000"/>
              </a:lnSpc>
            </a:pP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amname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|  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opfname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   </a:t>
            </a:r>
          </a:p>
          <a:p>
            <a:pPr>
              <a:lnSpc>
                <a:spcPct val="100000"/>
              </a:lnSpc>
            </a:pP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--------+--------------</a:t>
            </a:r>
          </a:p>
          <a:p>
            <a:pPr>
              <a:lnSpc>
                <a:spcPct val="100000"/>
              </a:lnSpc>
            </a:pP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 gist   |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network_ops</a:t>
            </a:r>
            <a:endParaRPr lang="en-US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 gist   |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box_ops</a:t>
            </a:r>
            <a:endParaRPr lang="en-US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 gist   |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poly_ops</a:t>
            </a:r>
            <a:endParaRPr lang="en-US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 gist   |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circle_ops</a:t>
            </a:r>
            <a:endParaRPr lang="en-US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 gist   |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point_ops</a:t>
            </a:r>
            <a:endParaRPr lang="en-US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 gist   |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tsvector_ops</a:t>
            </a:r>
            <a:endParaRPr lang="en-US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 gist   |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tsquery_ops</a:t>
            </a:r>
            <a:endParaRPr lang="en-US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 gist   |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range_ops</a:t>
            </a:r>
            <a:endParaRPr lang="en-US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 gist   |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jsonb_ops</a:t>
            </a:r>
            <a:endParaRPr lang="en-US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endParaRPr lang="en-US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endParaRPr lang="en-PK" sz="1000" dirty="0"/>
          </a:p>
        </p:txBody>
      </p:sp>
      <p:sp>
        <p:nvSpPr>
          <p:cNvPr id="280" name="Google Shape;280;p2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r>
              <a:rPr lang="en-US" b="0" dirty="0"/>
              <a:t>Supported Data Types For  A Particular Indexes</a:t>
            </a:r>
            <a:endParaRPr b="0" dirty="0"/>
          </a:p>
        </p:txBody>
      </p:sp>
    </p:spTree>
    <p:extLst>
      <p:ext uri="{BB962C8B-B14F-4D97-AF65-F5344CB8AC3E}">
        <p14:creationId xmlns:p14="http://schemas.microsoft.com/office/powerpoint/2010/main" val="28628336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E0C9A74-4074-EB4C-A354-B36C22AF6C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postgres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=# \d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pg_stat_user_indexes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        View "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pg_catalog.pg_stat_user_indexes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   Column     |  Type  | Collation | Nullable | Default 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---------------+--------+-----------+----------+---------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relid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        |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oid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   |           |          | 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indexrelid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   |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oid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   |           |          | 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schemaname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   | name   |           |          | 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relname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      | name   |           |          | 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indexrelname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 | name   |           |          | 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idx_scan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     |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bigint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|           |          | 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idx_tup_read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 |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bigint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|           |          | 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idx_tup_fetch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|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bigint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|           |          | </a:t>
            </a:r>
          </a:p>
          <a:p>
            <a:br>
              <a:rPr lang="en-US" dirty="0"/>
            </a:br>
            <a:endParaRPr lang="en-US" dirty="0"/>
          </a:p>
          <a:p>
            <a:endParaRPr lang="en-PK" dirty="0"/>
          </a:p>
        </p:txBody>
      </p:sp>
      <p:sp>
        <p:nvSpPr>
          <p:cNvPr id="280" name="Google Shape;280;p2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r>
              <a:rPr lang="en-US" b="0" dirty="0"/>
              <a:t>Index Stats (</a:t>
            </a:r>
            <a:r>
              <a:rPr lang="en-US" sz="2800" b="0" dirty="0" err="1"/>
              <a:t>pg_stat_user_indexes</a:t>
            </a:r>
            <a:r>
              <a:rPr lang="en-US" sz="2800" b="0" dirty="0"/>
              <a:t>, </a:t>
            </a:r>
            <a:r>
              <a:rPr lang="en-US" sz="2800" b="0" dirty="0" err="1"/>
              <a:t>pg_stat_statement</a:t>
            </a:r>
            <a:r>
              <a:rPr lang="en-US" sz="2800" b="0" dirty="0"/>
              <a:t>)</a:t>
            </a:r>
            <a:endParaRPr b="0" dirty="0"/>
          </a:p>
        </p:txBody>
      </p:sp>
    </p:spTree>
    <p:extLst>
      <p:ext uri="{BB962C8B-B14F-4D97-AF65-F5344CB8AC3E}">
        <p14:creationId xmlns:p14="http://schemas.microsoft.com/office/powerpoint/2010/main" val="3722238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2D7DE74-4572-054E-A960-0E5F2DB118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relname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indexrelname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idx_scan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pg_catalog.pg_stat_user_indexes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relname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|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indexrelname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 |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idx_scan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---------+---------------+----------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foo     |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idx_foo_date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 |        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</a:rPr>
              <a:t>0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bar     |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idx_btree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    |        0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bar     |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idx_btree_id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 |        0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bar     |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idx_btree_name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|        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</a:rPr>
              <a:t>6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bar     |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idx_brin_brin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|        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</a:rPr>
              <a:t>4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(7 rows)</a:t>
            </a:r>
          </a:p>
          <a:p>
            <a:endParaRPr lang="en-PK" dirty="0"/>
          </a:p>
        </p:txBody>
      </p:sp>
      <p:sp>
        <p:nvSpPr>
          <p:cNvPr id="280" name="Google Shape;280;p2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r>
              <a:rPr lang="en-US" b="0" dirty="0"/>
              <a:t>Unused Indexes</a:t>
            </a:r>
            <a:endParaRPr b="0" dirty="0"/>
          </a:p>
        </p:txBody>
      </p:sp>
    </p:spTree>
    <p:extLst>
      <p:ext uri="{BB962C8B-B14F-4D97-AF65-F5344CB8AC3E}">
        <p14:creationId xmlns:p14="http://schemas.microsoft.com/office/powerpoint/2010/main" val="173426957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16C792A-D009-4736-8D71-FEF6C253693E}"/>
              </a:ext>
            </a:extLst>
          </p:cNvPr>
          <p:cNvSpPr/>
          <p:nvPr/>
        </p:nvSpPr>
        <p:spPr>
          <a:xfrm>
            <a:off x="0" y="0"/>
            <a:ext cx="12192000" cy="6003235"/>
          </a:xfrm>
          <a:prstGeom prst="rect">
            <a:avLst/>
          </a:prstGeom>
          <a:solidFill>
            <a:srgbClr val="0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4" name="Picture 3" descr="A picture containing indoor, wall&#10;&#10;Description automatically generated">
            <a:extLst>
              <a:ext uri="{FF2B5EF4-FFF2-40B4-BE49-F238E27FC236}">
                <a16:creationId xmlns:a16="http://schemas.microsoft.com/office/drawing/2014/main" id="{35E89E50-7147-4FCB-B881-F9D88673A9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1630"/>
            <a:ext cx="9157252" cy="6034865"/>
          </a:xfrm>
          <a:prstGeom prst="rect">
            <a:avLst/>
          </a:prstGeom>
        </p:spPr>
      </p:pic>
      <p:sp>
        <p:nvSpPr>
          <p:cNvPr id="289" name="Google Shape;289;p29"/>
          <p:cNvSpPr txBox="1">
            <a:spLocks noGrp="1"/>
          </p:cNvSpPr>
          <p:nvPr>
            <p:ph idx="4294967295"/>
          </p:nvPr>
        </p:nvSpPr>
        <p:spPr>
          <a:xfrm>
            <a:off x="152400" y="300026"/>
            <a:ext cx="11867374" cy="4962000"/>
          </a:xfrm>
          <a:prstGeom prst="rect">
            <a:avLst/>
          </a:prstGeom>
          <a:noFill/>
          <a:ln>
            <a:noFill/>
          </a:ln>
          <a:effectLst>
            <a:outerShdw dist="12700" dir="16200000" rotWithShape="0">
              <a:srgbClr val="000000">
                <a:alpha val="18820"/>
              </a:srgbClr>
            </a:outerShdw>
          </a:effectLst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6000"/>
              <a:buFont typeface="Arial"/>
              <a:buNone/>
            </a:pPr>
            <a:r>
              <a:rPr lang="en-US" sz="2500" b="1" dirty="0">
                <a:solidFill>
                  <a:schemeClr val="bg1"/>
                </a:solidFill>
              </a:rPr>
              <a:t>?</a:t>
            </a:r>
            <a:endParaRPr sz="2500" b="1" dirty="0">
              <a:solidFill>
                <a:schemeClr val="bg1"/>
              </a:solidFill>
            </a:endParaRPr>
          </a:p>
          <a:p>
            <a:pPr marL="0" lvl="0" indent="0" algn="just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Arial"/>
              <a:buNone/>
            </a:pPr>
            <a:r>
              <a:rPr lang="en-US" sz="2500" i="1" dirty="0">
                <a:solidFill>
                  <a:schemeClr val="bg1"/>
                </a:solidFill>
              </a:rPr>
              <a:t>“Poor leaders rarely ask questions of themselves or others. Good leaders, on the other hand, ask many questions. Great leaders ask the great questions.</a:t>
            </a:r>
            <a:r>
              <a:rPr lang="en-US" sz="2500" dirty="0">
                <a:solidFill>
                  <a:schemeClr val="bg1"/>
                </a:solidFill>
              </a:rPr>
              <a:t>” </a:t>
            </a:r>
            <a:endParaRPr sz="2500" dirty="0">
              <a:solidFill>
                <a:schemeClr val="bg1"/>
              </a:solidFill>
            </a:endParaRPr>
          </a:p>
          <a:p>
            <a:pPr marL="0" lvl="0" indent="0" algn="r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Arial"/>
              <a:buNone/>
            </a:pPr>
            <a:r>
              <a:rPr lang="en-US" sz="2500" dirty="0">
                <a:solidFill>
                  <a:schemeClr val="bg1"/>
                </a:solidFill>
              </a:rPr>
              <a:t>Michael Marquardt author of </a:t>
            </a:r>
            <a:br>
              <a:rPr lang="en-US" sz="2500" dirty="0">
                <a:solidFill>
                  <a:schemeClr val="bg1"/>
                </a:solidFill>
              </a:rPr>
            </a:br>
            <a:r>
              <a:rPr lang="en-US" sz="2500" dirty="0">
                <a:solidFill>
                  <a:schemeClr val="bg1"/>
                </a:solidFill>
              </a:rPr>
              <a:t>Leading with Questions</a:t>
            </a:r>
            <a:endParaRPr sz="2500" dirty="0">
              <a:solidFill>
                <a:schemeClr val="bg1"/>
              </a:solidFill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8892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对象 2" hidden="1">
            <a:extLst>
              <a:ext uri="{FF2B5EF4-FFF2-40B4-BE49-F238E27FC236}">
                <a16:creationId xmlns:a16="http://schemas.microsoft.com/office/drawing/2014/main" id="{A6A819F1-33AF-45D7-8BF6-2B0A9769CAD4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9" name="think-cell Slide" r:id="rId5" imgW="347" imgH="348" progId="TCLayout.ActiveDocument.1">
                  <p:embed/>
                </p:oleObj>
              </mc:Choice>
              <mc:Fallback>
                <p:oleObj name="think-cell Slide" r:id="rId5" imgW="347" imgH="348" progId="TCLayout.ActiveDocument.1">
                  <p:embed/>
                  <p:pic>
                    <p:nvPicPr>
                      <p:cNvPr id="3" name="对象 2" hidden="1">
                        <a:extLst>
                          <a:ext uri="{FF2B5EF4-FFF2-40B4-BE49-F238E27FC236}">
                            <a16:creationId xmlns:a16="http://schemas.microsoft.com/office/drawing/2014/main" id="{A6A819F1-33AF-45D7-8BF6-2B0A9769CAD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矩形 1" hidden="1">
            <a:extLst>
              <a:ext uri="{FF2B5EF4-FFF2-40B4-BE49-F238E27FC236}">
                <a16:creationId xmlns:a16="http://schemas.microsoft.com/office/drawing/2014/main" id="{FF51F16D-1BAD-46EE-A6F4-B8B94C9DF628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CN" sz="2400" dirty="0">
              <a:latin typeface="Arial" panose="020B0604020202020204" pitchFamily="34" charset="0"/>
              <a:ea typeface="微软雅黑" panose="020B0503020204020204" pitchFamily="34" charset="-122"/>
              <a:cs typeface="+mj-cs"/>
              <a:sym typeface="Arial" panose="020B0604020202020204" pitchFamily="34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159165" y="2486850"/>
            <a:ext cx="5147511" cy="8972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4800" b="1" dirty="0">
                <a:latin typeface="+mj-lt"/>
                <a:ea typeface="+mj-ea"/>
              </a:rPr>
              <a:t>THANKS</a:t>
            </a:r>
            <a:endParaRPr lang="zh-CN" altLang="en-US" sz="4800" b="1" dirty="0">
              <a:latin typeface="+mj-lt"/>
              <a:ea typeface="+mj-ea"/>
            </a:endParaRPr>
          </a:p>
        </p:txBody>
      </p:sp>
      <p:sp>
        <p:nvSpPr>
          <p:cNvPr id="11" name="内容占位符 7">
            <a:extLst>
              <a:ext uri="{FF2B5EF4-FFF2-40B4-BE49-F238E27FC236}">
                <a16:creationId xmlns:a16="http://schemas.microsoft.com/office/drawing/2014/main" id="{2070191C-4093-409C-8FD5-7369A79637AD}"/>
              </a:ext>
            </a:extLst>
          </p:cNvPr>
          <p:cNvSpPr txBox="1">
            <a:spLocks/>
          </p:cNvSpPr>
          <p:nvPr/>
        </p:nvSpPr>
        <p:spPr>
          <a:xfrm>
            <a:off x="1159167" y="3395386"/>
            <a:ext cx="5147510" cy="8807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Email: </a:t>
            </a:r>
            <a:r>
              <a:rPr lang="en-US" altLang="zh-CN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Ibrar.ahmad@gmail.com</a:t>
            </a:r>
            <a:endParaRPr lang="zh-CN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13481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Timeline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88134E8C-4303-4D21-9C92-A0DE4760FB14}"/>
              </a:ext>
            </a:extLst>
          </p:cNvPr>
          <p:cNvSpPr txBox="1"/>
          <p:nvPr/>
        </p:nvSpPr>
        <p:spPr>
          <a:xfrm>
            <a:off x="2239943" y="2008391"/>
            <a:ext cx="18306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0070C0"/>
                </a:solidFill>
                <a:cs typeface="Arial" pitchFamily="34" charset="0"/>
              </a:rPr>
              <a:t>Heap vs Indexes</a:t>
            </a:r>
            <a:endParaRPr lang="ko-KR" altLang="en-US" sz="1200" b="1" dirty="0">
              <a:solidFill>
                <a:srgbClr val="0070C0"/>
              </a:solidFill>
              <a:cs typeface="Arial" pitchFamily="34" charset="0"/>
            </a:endParaRPr>
          </a:p>
        </p:txBody>
      </p:sp>
      <p:sp>
        <p:nvSpPr>
          <p:cNvPr id="60" name="Right Triangle 10">
            <a:extLst>
              <a:ext uri="{FF2B5EF4-FFF2-40B4-BE49-F238E27FC236}">
                <a16:creationId xmlns:a16="http://schemas.microsoft.com/office/drawing/2014/main" id="{4159BB5E-A78C-4113-9B5A-D5116BFF2E8F}"/>
              </a:ext>
            </a:extLst>
          </p:cNvPr>
          <p:cNvSpPr/>
          <p:nvPr/>
        </p:nvSpPr>
        <p:spPr>
          <a:xfrm rot="13436248">
            <a:off x="9596607" y="3091587"/>
            <a:ext cx="1417324" cy="1364036"/>
          </a:xfrm>
          <a:custGeom>
            <a:avLst/>
            <a:gdLst/>
            <a:ahLst/>
            <a:cxnLst/>
            <a:rect l="l" t="t" r="r" b="b"/>
            <a:pathLst>
              <a:path w="1416297" h="1353657">
                <a:moveTo>
                  <a:pt x="1416297" y="338657"/>
                </a:moveTo>
                <a:lnTo>
                  <a:pt x="342330" y="1353657"/>
                </a:lnTo>
                <a:lnTo>
                  <a:pt x="340597" y="1352019"/>
                </a:lnTo>
                <a:lnTo>
                  <a:pt x="1" y="1352019"/>
                </a:lnTo>
                <a:lnTo>
                  <a:pt x="0" y="1030124"/>
                </a:lnTo>
                <a:lnTo>
                  <a:pt x="2" y="1030125"/>
                </a:lnTo>
                <a:lnTo>
                  <a:pt x="1089972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92083A12-CB6D-4A58-BC61-259FC3954B17}"/>
              </a:ext>
            </a:extLst>
          </p:cNvPr>
          <p:cNvSpPr/>
          <p:nvPr/>
        </p:nvSpPr>
        <p:spPr>
          <a:xfrm>
            <a:off x="888024" y="3532211"/>
            <a:ext cx="1728000" cy="47063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accent6"/>
              </a:solidFill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A248A024-9C25-468A-B6D5-51E9688FF80E}"/>
              </a:ext>
            </a:extLst>
          </p:cNvPr>
          <p:cNvSpPr/>
          <p:nvPr/>
        </p:nvSpPr>
        <p:spPr>
          <a:xfrm>
            <a:off x="2627977" y="3532211"/>
            <a:ext cx="1728000" cy="47063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95F551B3-AB5C-4330-A426-EA084A481E45}"/>
              </a:ext>
            </a:extLst>
          </p:cNvPr>
          <p:cNvSpPr/>
          <p:nvPr/>
        </p:nvSpPr>
        <p:spPr>
          <a:xfrm>
            <a:off x="4359138" y="3532211"/>
            <a:ext cx="1728000" cy="47063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6ABB919A-0A61-45AD-90BB-9C38B83844DE}"/>
              </a:ext>
            </a:extLst>
          </p:cNvPr>
          <p:cNvSpPr/>
          <p:nvPr/>
        </p:nvSpPr>
        <p:spPr>
          <a:xfrm>
            <a:off x="6091032" y="3532211"/>
            <a:ext cx="1728000" cy="47063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41A3AA89-9F6F-499A-B5E2-56B22A978194}"/>
              </a:ext>
            </a:extLst>
          </p:cNvPr>
          <p:cNvSpPr/>
          <p:nvPr/>
        </p:nvSpPr>
        <p:spPr>
          <a:xfrm>
            <a:off x="7822926" y="3532211"/>
            <a:ext cx="1728000" cy="47063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3938F2D-07A2-4C90-9211-1E2FDBEB7621}"/>
              </a:ext>
            </a:extLst>
          </p:cNvPr>
          <p:cNvSpPr txBox="1"/>
          <p:nvPr/>
        </p:nvSpPr>
        <p:spPr>
          <a:xfrm>
            <a:off x="1043796" y="3585440"/>
            <a:ext cx="13286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5 Minutes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13E1BE36-1AE4-4EDA-8A43-B80699E94800}"/>
              </a:ext>
            </a:extLst>
          </p:cNvPr>
          <p:cNvSpPr txBox="1"/>
          <p:nvPr/>
        </p:nvSpPr>
        <p:spPr>
          <a:xfrm>
            <a:off x="2911531" y="3585440"/>
            <a:ext cx="1188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5 Minutes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D1555AEC-7171-4A7B-9A52-68A082D9842B}"/>
              </a:ext>
            </a:extLst>
          </p:cNvPr>
          <p:cNvSpPr txBox="1"/>
          <p:nvPr/>
        </p:nvSpPr>
        <p:spPr>
          <a:xfrm>
            <a:off x="4638661" y="3585440"/>
            <a:ext cx="13020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20 Minutes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87B7808-FD4F-40D8-9A92-A6EA5D2EBF64}"/>
              </a:ext>
            </a:extLst>
          </p:cNvPr>
          <p:cNvSpPr txBox="1"/>
          <p:nvPr/>
        </p:nvSpPr>
        <p:spPr>
          <a:xfrm>
            <a:off x="6237437" y="3585440"/>
            <a:ext cx="13163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20 Minutes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6770C5F3-ACEA-4153-BEB5-2DC037D10E03}"/>
              </a:ext>
            </a:extLst>
          </p:cNvPr>
          <p:cNvSpPr txBox="1"/>
          <p:nvPr/>
        </p:nvSpPr>
        <p:spPr>
          <a:xfrm>
            <a:off x="8092926" y="3585440"/>
            <a:ext cx="1188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5 Minutes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EEB322B7-CA7D-44BD-8873-95DC32A81AB4}"/>
              </a:ext>
            </a:extLst>
          </p:cNvPr>
          <p:cNvSpPr txBox="1"/>
          <p:nvPr/>
        </p:nvSpPr>
        <p:spPr>
          <a:xfrm>
            <a:off x="9701225" y="3585440"/>
            <a:ext cx="1188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5 Minutes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72" name="Isosceles Triangle 71">
            <a:extLst>
              <a:ext uri="{FF2B5EF4-FFF2-40B4-BE49-F238E27FC236}">
                <a16:creationId xmlns:a16="http://schemas.microsoft.com/office/drawing/2014/main" id="{13CB475A-3318-46B8-8071-BC6C45C6B38F}"/>
              </a:ext>
            </a:extLst>
          </p:cNvPr>
          <p:cNvSpPr/>
          <p:nvPr/>
        </p:nvSpPr>
        <p:spPr>
          <a:xfrm>
            <a:off x="1672509" y="3321159"/>
            <a:ext cx="180000" cy="216000"/>
          </a:xfrm>
          <a:prstGeom prst="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accent6"/>
              </a:solidFill>
            </a:endParaRPr>
          </a:p>
        </p:txBody>
      </p:sp>
      <p:sp>
        <p:nvSpPr>
          <p:cNvPr id="73" name="Isosceles Triangle 72">
            <a:extLst>
              <a:ext uri="{FF2B5EF4-FFF2-40B4-BE49-F238E27FC236}">
                <a16:creationId xmlns:a16="http://schemas.microsoft.com/office/drawing/2014/main" id="{3B98A398-D5F0-48ED-B381-5741B8FE328B}"/>
              </a:ext>
            </a:extLst>
          </p:cNvPr>
          <p:cNvSpPr/>
          <p:nvPr/>
        </p:nvSpPr>
        <p:spPr>
          <a:xfrm>
            <a:off x="5133138" y="3321159"/>
            <a:ext cx="180000" cy="216000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74" name="Isosceles Triangle 73">
            <a:extLst>
              <a:ext uri="{FF2B5EF4-FFF2-40B4-BE49-F238E27FC236}">
                <a16:creationId xmlns:a16="http://schemas.microsoft.com/office/drawing/2014/main" id="{CC1C4E75-1493-431C-AD3F-2F5E227FD8F0}"/>
              </a:ext>
            </a:extLst>
          </p:cNvPr>
          <p:cNvSpPr/>
          <p:nvPr/>
        </p:nvSpPr>
        <p:spPr>
          <a:xfrm>
            <a:off x="8596926" y="3321159"/>
            <a:ext cx="180000" cy="216000"/>
          </a:xfrm>
          <a:prstGeom prst="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75" name="Isosceles Triangle 74">
            <a:extLst>
              <a:ext uri="{FF2B5EF4-FFF2-40B4-BE49-F238E27FC236}">
                <a16:creationId xmlns:a16="http://schemas.microsoft.com/office/drawing/2014/main" id="{1A5B92C0-C9D4-4D69-9E80-0D6BFB2FFE8A}"/>
              </a:ext>
            </a:extLst>
          </p:cNvPr>
          <p:cNvSpPr/>
          <p:nvPr/>
        </p:nvSpPr>
        <p:spPr>
          <a:xfrm rot="10800000">
            <a:off x="3401978" y="4000059"/>
            <a:ext cx="180000" cy="216000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76" name="Isosceles Triangle 75">
            <a:extLst>
              <a:ext uri="{FF2B5EF4-FFF2-40B4-BE49-F238E27FC236}">
                <a16:creationId xmlns:a16="http://schemas.microsoft.com/office/drawing/2014/main" id="{545B327E-0AF0-4599-92D9-2826FD1A64FE}"/>
              </a:ext>
            </a:extLst>
          </p:cNvPr>
          <p:cNvSpPr/>
          <p:nvPr/>
        </p:nvSpPr>
        <p:spPr>
          <a:xfrm rot="10800000">
            <a:off x="6865033" y="4000059"/>
            <a:ext cx="180000" cy="216000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77" name="Isosceles Triangle 76">
            <a:extLst>
              <a:ext uri="{FF2B5EF4-FFF2-40B4-BE49-F238E27FC236}">
                <a16:creationId xmlns:a16="http://schemas.microsoft.com/office/drawing/2014/main" id="{FF632457-BFA9-4335-881A-1AB0F53195FB}"/>
              </a:ext>
            </a:extLst>
          </p:cNvPr>
          <p:cNvSpPr/>
          <p:nvPr/>
        </p:nvSpPr>
        <p:spPr>
          <a:xfrm rot="10800000">
            <a:off x="10249051" y="4000059"/>
            <a:ext cx="180000" cy="216000"/>
          </a:xfrm>
          <a:prstGeom prst="triangl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913696AB-3E2F-41EF-A4D9-FBF038544D83}"/>
              </a:ext>
            </a:extLst>
          </p:cNvPr>
          <p:cNvSpPr txBox="1"/>
          <p:nvPr/>
        </p:nvSpPr>
        <p:spPr>
          <a:xfrm>
            <a:off x="5658995" y="2008391"/>
            <a:ext cx="25964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0070C0"/>
                </a:solidFill>
                <a:cs typeface="Arial" pitchFamily="34" charset="0"/>
                <a:sym typeface="Arial"/>
              </a:rPr>
              <a:t>Index Useful Queries</a:t>
            </a:r>
            <a:endParaRPr lang="ko-KR" altLang="en-US" sz="1200" b="1" dirty="0">
              <a:solidFill>
                <a:srgbClr val="0070C0"/>
              </a:solidFill>
              <a:cs typeface="Arial" pitchFamily="34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1D3FA756-5613-41B0-AA38-DE134BC1B842}"/>
              </a:ext>
            </a:extLst>
          </p:cNvPr>
          <p:cNvSpPr txBox="1"/>
          <p:nvPr/>
        </p:nvSpPr>
        <p:spPr>
          <a:xfrm>
            <a:off x="9049474" y="2008391"/>
            <a:ext cx="18306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accent4"/>
                </a:solidFill>
                <a:cs typeface="Arial" pitchFamily="34" charset="0"/>
              </a:rPr>
              <a:t>Tips</a:t>
            </a:r>
            <a:endParaRPr lang="ko-KR" altLang="en-US" sz="1200" b="1" dirty="0">
              <a:solidFill>
                <a:schemeClr val="accent4"/>
              </a:solidFill>
              <a:cs typeface="Arial" pitchFamily="34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85871F69-04FB-4C17-A763-E5E9DF0FE4CC}"/>
              </a:ext>
            </a:extLst>
          </p:cNvPr>
          <p:cNvSpPr txBox="1"/>
          <p:nvPr/>
        </p:nvSpPr>
        <p:spPr>
          <a:xfrm>
            <a:off x="1196782" y="4865469"/>
            <a:ext cx="18306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0070C0"/>
                </a:solidFill>
                <a:cs typeface="Arial" pitchFamily="34" charset="0"/>
              </a:rPr>
              <a:t>PostgreSQL Indexes</a:t>
            </a:r>
            <a:endParaRPr lang="ko-KR" altLang="en-US" sz="1200" b="1" dirty="0">
              <a:solidFill>
                <a:srgbClr val="0070C0"/>
              </a:solidFill>
              <a:cs typeface="Arial" pitchFamily="34" charset="0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E7F85627-00CD-4460-8083-8B28310BD69A}"/>
              </a:ext>
            </a:extLst>
          </p:cNvPr>
          <p:cNvSpPr txBox="1"/>
          <p:nvPr/>
        </p:nvSpPr>
        <p:spPr>
          <a:xfrm>
            <a:off x="4625360" y="4865469"/>
            <a:ext cx="18306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0070C0"/>
                </a:solidFill>
                <a:cs typeface="Arial" pitchFamily="34" charset="0"/>
                <a:sym typeface="Arial"/>
              </a:rPr>
              <a:t>Index Types</a:t>
            </a:r>
            <a:endParaRPr lang="ko-KR" altLang="en-US" sz="1200" b="1" dirty="0">
              <a:solidFill>
                <a:srgbClr val="0070C0"/>
              </a:solidFill>
              <a:cs typeface="Arial" pitchFamily="34" charset="0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269FDB80-6030-4501-82B2-2E214F8F104C}"/>
              </a:ext>
            </a:extLst>
          </p:cNvPr>
          <p:cNvSpPr txBox="1"/>
          <p:nvPr/>
        </p:nvSpPr>
        <p:spPr>
          <a:xfrm>
            <a:off x="8034888" y="4865469"/>
            <a:ext cx="18306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b="1" dirty="0">
                <a:solidFill>
                  <a:schemeClr val="accent5"/>
                </a:solidFill>
                <a:cs typeface="Arial" pitchFamily="34" charset="0"/>
              </a:rPr>
              <a:t>Question Answers</a:t>
            </a:r>
            <a:endParaRPr lang="ko-KR" altLang="en-US" sz="1200" b="1" dirty="0">
              <a:solidFill>
                <a:schemeClr val="accent5"/>
              </a:solidFill>
              <a:cs typeface="Arial" pitchFamily="34" charset="0"/>
            </a:endParaRPr>
          </a:p>
        </p:txBody>
      </p:sp>
      <p:sp>
        <p:nvSpPr>
          <p:cNvPr id="98" name="Rectangle 16">
            <a:extLst>
              <a:ext uri="{FF2B5EF4-FFF2-40B4-BE49-F238E27FC236}">
                <a16:creationId xmlns:a16="http://schemas.microsoft.com/office/drawing/2014/main" id="{F530973C-2E9F-49AE-B46E-C5B1139E205E}"/>
              </a:ext>
            </a:extLst>
          </p:cNvPr>
          <p:cNvSpPr/>
          <p:nvPr/>
        </p:nvSpPr>
        <p:spPr>
          <a:xfrm rot="2700000">
            <a:off x="3330712" y="4760373"/>
            <a:ext cx="323388" cy="579774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00" name="Rounded Rectangle 5">
            <a:extLst>
              <a:ext uri="{FF2B5EF4-FFF2-40B4-BE49-F238E27FC236}">
                <a16:creationId xmlns:a16="http://schemas.microsoft.com/office/drawing/2014/main" id="{75150AF0-7ED2-428B-982E-9DCAE824BDB0}"/>
              </a:ext>
            </a:extLst>
          </p:cNvPr>
          <p:cNvSpPr/>
          <p:nvPr/>
        </p:nvSpPr>
        <p:spPr>
          <a:xfrm flipH="1">
            <a:off x="4921914" y="1965983"/>
            <a:ext cx="476328" cy="392942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A0770673-A690-054A-B423-6761785199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749791" y="1788990"/>
            <a:ext cx="456185" cy="470631"/>
          </a:xfrm>
          <a:prstGeom prst="rect">
            <a:avLst/>
          </a:prstGeom>
        </p:spPr>
      </p:pic>
      <p:pic>
        <p:nvPicPr>
          <p:cNvPr id="7" name="Picture 6" descr="A picture containing light, food&#10;&#10;Description automatically generated">
            <a:extLst>
              <a:ext uri="{FF2B5EF4-FFF2-40B4-BE49-F238E27FC236}">
                <a16:creationId xmlns:a16="http://schemas.microsoft.com/office/drawing/2014/main" id="{59CD2BE4-90B8-2543-B5B4-1CE05597C9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216653" y="4670775"/>
            <a:ext cx="452887" cy="543464"/>
          </a:xfrm>
          <a:prstGeom prst="rect">
            <a:avLst/>
          </a:prstGeom>
        </p:spPr>
      </p:pic>
      <p:pic>
        <p:nvPicPr>
          <p:cNvPr id="13" name="Graphic 12" descr="Questions">
            <a:extLst>
              <a:ext uri="{FF2B5EF4-FFF2-40B4-BE49-F238E27FC236}">
                <a16:creationId xmlns:a16="http://schemas.microsoft.com/office/drawing/2014/main" id="{6BB836F1-52BE-F74A-879E-1A0B9340D29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848069" y="4681274"/>
            <a:ext cx="638632" cy="638632"/>
          </a:xfrm>
          <a:prstGeom prst="rect">
            <a:avLst/>
          </a:prstGeom>
        </p:spPr>
      </p:pic>
      <p:pic>
        <p:nvPicPr>
          <p:cNvPr id="15" name="Picture 14" descr="A picture containing food, plate, game&#10;&#10;Description automatically generated">
            <a:extLst>
              <a:ext uri="{FF2B5EF4-FFF2-40B4-BE49-F238E27FC236}">
                <a16:creationId xmlns:a16="http://schemas.microsoft.com/office/drawing/2014/main" id="{7F74FFCD-B053-3544-9BF7-5C8226480C5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8335408" y="1837646"/>
            <a:ext cx="715371" cy="508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5104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D210BB0-8DA6-F34B-BE2D-FD2338740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/>
                <a:ea typeface="Arial"/>
                <a:cs typeface="Arial"/>
                <a:sym typeface="Arial"/>
              </a:rPr>
              <a:t>Heap vs Indexes</a:t>
            </a:r>
            <a:endParaRPr lang="en-PK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805B4AF-C553-0748-8C6D-AED808CD5C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14030543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A3FDF83-2446-DE4E-83E8-393AA1AA4C2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93675" y="28575"/>
            <a:ext cx="11998325" cy="541338"/>
          </a:xfrm>
        </p:spPr>
        <p:txBody>
          <a:bodyPr>
            <a:normAutofit/>
          </a:bodyPr>
          <a:lstStyle/>
          <a:p>
            <a:r>
              <a:rPr lang="en-US" sz="2600" b="0" dirty="0">
                <a:latin typeface="Calibri" panose="020F0502020204030204" pitchFamily="34" charset="0"/>
                <a:cs typeface="Calibri" panose="020F0502020204030204" pitchFamily="34" charset="0"/>
              </a:rPr>
              <a:t>Heap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B26535-2191-0343-9966-65BADB15FE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000" y="916897"/>
            <a:ext cx="11823479" cy="521045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1"/>
          <p:cNvSpPr txBox="1"/>
          <p:nvPr/>
        </p:nvSpPr>
        <p:spPr>
          <a:xfrm>
            <a:off x="180000" y="1080000"/>
            <a:ext cx="11702970" cy="7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rgbClr val="373737"/>
                </a:solidFill>
                <a:sym typeface="Arial"/>
              </a:rPr>
              <a:t>Rows / Tuples stored in a table</a:t>
            </a:r>
          </a:p>
          <a:p>
            <a:pPr marL="342900" indent="-342900">
              <a:buClr>
                <a:srgbClr val="373737"/>
              </a:buClr>
              <a:buSzPts val="1800"/>
              <a:buFont typeface="Arial"/>
              <a:buChar char="•"/>
            </a:pPr>
            <a:r>
              <a:rPr lang="en-US" sz="1800" dirty="0">
                <a:solidFill>
                  <a:srgbClr val="373737"/>
                </a:solidFill>
              </a:rPr>
              <a:t>Every table in PostgreSQL has physical disk file(s)</a:t>
            </a:r>
            <a:endParaRPr sz="1800" dirty="0"/>
          </a:p>
        </p:txBody>
      </p:sp>
      <p:sp>
        <p:nvSpPr>
          <p:cNvPr id="83" name="Google Shape;83;p11"/>
          <p:cNvSpPr/>
          <p:nvPr/>
        </p:nvSpPr>
        <p:spPr>
          <a:xfrm>
            <a:off x="180000" y="1897820"/>
            <a:ext cx="11745600" cy="2160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900"/>
              <a:buFont typeface="Courier New"/>
              <a:buNone/>
            </a:pPr>
            <a:r>
              <a:rPr lang="en-US" sz="19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postgres=# </a:t>
            </a:r>
            <a:r>
              <a:rPr lang="en-US" sz="19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CREATE TABLE </a:t>
            </a:r>
            <a:r>
              <a:rPr lang="en-US" sz="19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foo(id </a:t>
            </a:r>
            <a:r>
              <a:rPr lang="en-US" sz="1900" b="0" i="0" u="none" strike="noStrike" cap="none" dirty="0" err="1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lang="en-US" sz="19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, name text);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900"/>
              <a:buFont typeface="Courier New"/>
              <a:buNone/>
            </a:pPr>
            <a:r>
              <a:rPr lang="en-US" sz="19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postgres=# </a:t>
            </a:r>
            <a:r>
              <a:rPr lang="en-US" sz="19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SELECT</a:t>
            </a:r>
            <a:r>
              <a:rPr lang="en-US" sz="19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900" b="1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relfilenode</a:t>
            </a:r>
            <a:r>
              <a:rPr lang="en-US" sz="19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9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n-US" sz="19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900" b="1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pg_class </a:t>
            </a:r>
            <a:r>
              <a:rPr lang="en-US" sz="19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WHERE</a:t>
            </a:r>
            <a:r>
              <a:rPr lang="en-US" sz="19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relname </a:t>
            </a:r>
            <a:r>
              <a:rPr lang="en-US" sz="19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LIKE</a:t>
            </a:r>
            <a:r>
              <a:rPr lang="en-US" sz="19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'foo’;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900"/>
              <a:buFont typeface="Courier New"/>
              <a:buNone/>
            </a:pPr>
            <a:r>
              <a:rPr lang="en-US" sz="19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 	    relfilenode 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900"/>
              <a:buFont typeface="Courier New"/>
              <a:buNone/>
            </a:pPr>
            <a:r>
              <a:rPr lang="en-US" sz="19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	    -------------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900"/>
              <a:buFont typeface="Courier New"/>
              <a:buNone/>
            </a:pPr>
            <a:r>
              <a:rPr lang="en-US" sz="19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           </a:t>
            </a:r>
            <a:r>
              <a:rPr lang="en-US" sz="1900" b="1" i="0" u="none" strike="noStrike" cap="none" dirty="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16384</a:t>
            </a:r>
            <a:endParaRPr dirty="0"/>
          </a:p>
        </p:txBody>
      </p:sp>
      <p:sp>
        <p:nvSpPr>
          <p:cNvPr id="84" name="Google Shape;84;p11"/>
          <p:cNvSpPr txBox="1"/>
          <p:nvPr/>
        </p:nvSpPr>
        <p:spPr>
          <a:xfrm>
            <a:off x="156000" y="4238434"/>
            <a:ext cx="11769600" cy="400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Arial"/>
              <a:buChar char="•"/>
            </a:pPr>
            <a:r>
              <a:rPr lang="en-US" sz="2000" b="0" i="0" u="none" strike="noStrike" cap="none" dirty="0">
                <a:solidFill>
                  <a:srgbClr val="373737"/>
                </a:solidFill>
                <a:latin typeface="Exo 2"/>
                <a:ea typeface="Exo 2"/>
                <a:cs typeface="Exo 2"/>
                <a:sym typeface="Exo 2"/>
              </a:rPr>
              <a:t>The physical files on disk can be seen in the PostgreSQL $PGDATA directory.</a:t>
            </a:r>
            <a:endParaRPr sz="2000" b="0" i="0" u="none" strike="noStrike" cap="none" dirty="0">
              <a:solidFill>
                <a:srgbClr val="373737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85" name="Google Shape;85;p11"/>
          <p:cNvSpPr/>
          <p:nvPr/>
        </p:nvSpPr>
        <p:spPr>
          <a:xfrm>
            <a:off x="180000" y="4800969"/>
            <a:ext cx="11769600" cy="64632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>
            <a:solidFill>
              <a:schemeClr val="tx1">
                <a:lumMod val="20000"/>
                <a:lumOff val="80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Courier New"/>
              <a:buNone/>
            </a:pPr>
            <a:r>
              <a:rPr lang="en-US" sz="18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$ ls -</a:t>
            </a:r>
            <a:r>
              <a:rPr lang="en-US" sz="1800" b="0" i="0" u="none" strike="noStrike" cap="none" dirty="0" err="1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lrt</a:t>
            </a:r>
            <a:r>
              <a:rPr lang="en-US" sz="18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$PGDATA/base/13680/</a:t>
            </a:r>
            <a:r>
              <a:rPr lang="en-US" sz="1800" b="1" i="0" u="none" strike="noStrike" cap="none" dirty="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16384</a:t>
            </a:r>
            <a:r>
              <a:rPr lang="en-US" sz="18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 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Courier New"/>
              <a:buNone/>
            </a:pPr>
            <a:r>
              <a:rPr lang="en-US" sz="18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-</a:t>
            </a:r>
            <a:r>
              <a:rPr lang="en-US" sz="1800" b="0" i="0" u="none" strike="noStrike" cap="none" dirty="0" err="1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rw</a:t>
            </a:r>
            <a:r>
              <a:rPr lang="en-US" sz="18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------- 1 vagrant vagrant 0 Apr 29 11:48 $PGDATA/base/13680/</a:t>
            </a:r>
            <a:r>
              <a:rPr lang="en-US" sz="1800" b="1" i="0" u="none" strike="noStrike" cap="none" dirty="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16384</a:t>
            </a:r>
            <a:endParaRPr sz="1800" b="0" i="0" u="none" strike="noStrike" cap="none" dirty="0">
              <a:solidFill>
                <a:schemeClr val="accent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86" name="Google Shape;86;p11"/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sz="2600" b="0" dirty="0">
                <a:latin typeface="Calibri" panose="020F0502020204030204" pitchFamily="34" charset="0"/>
                <a:cs typeface="Calibri" panose="020F0502020204030204" pitchFamily="34" charset="0"/>
              </a:rPr>
              <a:t>Tables (Heap)</a:t>
            </a:r>
          </a:p>
        </p:txBody>
      </p:sp>
      <p:sp>
        <p:nvSpPr>
          <p:cNvPr id="88" name="Google Shape;88;p11"/>
          <p:cNvSpPr txBox="1"/>
          <p:nvPr/>
        </p:nvSpPr>
        <p:spPr>
          <a:xfrm>
            <a:off x="405291" y="858856"/>
            <a:ext cx="2259408" cy="277055"/>
          </a:xfrm>
          <a:prstGeom prst="rect">
            <a:avLst/>
          </a:prstGeom>
          <a:noFill/>
          <a:ln>
            <a:solidFill>
              <a:schemeClr val="bg2">
                <a:lumMod val="40000"/>
                <a:lumOff val="60000"/>
              </a:schemeClr>
            </a:solidFill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Clr>
                <a:srgbClr val="FF0000"/>
              </a:buClr>
              <a:buSzPts val="1200"/>
            </a:pPr>
            <a:r>
              <a:rPr lang="en-US" sz="1200" dirty="0">
                <a:solidFill>
                  <a:srgbClr val="FF0000"/>
                </a:solidFill>
                <a:latin typeface="Ink Free" panose="03080402000500000000" pitchFamily="66" charset="0"/>
              </a:rPr>
              <a:t>“</a:t>
            </a:r>
            <a:r>
              <a:rPr lang="en-US" sz="1200" b="1" dirty="0">
                <a:solidFill>
                  <a:srgbClr val="FF0000"/>
                </a:solidFill>
                <a:latin typeface="Ink Free" panose="03080402000500000000" pitchFamily="66" charset="0"/>
              </a:rPr>
              <a:t>Tuple</a:t>
            </a:r>
            <a:r>
              <a:rPr lang="en-US" sz="1200" dirty="0">
                <a:solidFill>
                  <a:srgbClr val="FF0000"/>
                </a:solidFill>
                <a:latin typeface="Ink Free" panose="03080402000500000000" pitchFamily="66" charset="0"/>
              </a:rPr>
              <a:t>” and “</a:t>
            </a:r>
            <a:r>
              <a:rPr lang="en-US" sz="1200" b="1" dirty="0">
                <a:solidFill>
                  <a:srgbClr val="FF0000"/>
                </a:solidFill>
                <a:latin typeface="Ink Free" panose="03080402000500000000" pitchFamily="66" charset="0"/>
              </a:rPr>
              <a:t>Rows</a:t>
            </a:r>
            <a:r>
              <a:rPr lang="en-US" sz="1200" dirty="0">
                <a:solidFill>
                  <a:srgbClr val="FF0000"/>
                </a:solidFill>
                <a:latin typeface="Ink Free" panose="03080402000500000000" pitchFamily="66" charset="0"/>
              </a:rPr>
              <a:t>” are synonym</a:t>
            </a:r>
            <a:endParaRPr sz="1200" dirty="0">
              <a:solidFill>
                <a:srgbClr val="FF0000"/>
              </a:solidFill>
              <a:latin typeface="Ink Free" panose="03080402000500000000" pitchFamily="66" charset="0"/>
            </a:endParaRPr>
          </a:p>
        </p:txBody>
      </p:sp>
      <p:sp>
        <p:nvSpPr>
          <p:cNvPr id="89" name="Google Shape;89;p11"/>
          <p:cNvSpPr txBox="1"/>
          <p:nvPr/>
        </p:nvSpPr>
        <p:spPr>
          <a:xfrm>
            <a:off x="6691891" y="4019189"/>
            <a:ext cx="2147210" cy="276997"/>
          </a:xfrm>
          <a:prstGeom prst="rect">
            <a:avLst/>
          </a:prstGeom>
          <a:noFill/>
          <a:ln>
            <a:solidFill>
              <a:schemeClr val="bg2">
                <a:lumMod val="40000"/>
                <a:lumOff val="60000"/>
              </a:schemeClr>
            </a:solidFill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Arial"/>
              <a:buNone/>
            </a:pPr>
            <a:r>
              <a:rPr lang="en-US" sz="1200" b="1" i="0" u="none" strike="noStrike" cap="none" dirty="0">
                <a:solidFill>
                  <a:srgbClr val="FF0000"/>
                </a:solidFill>
                <a:latin typeface="Ink Free" panose="03080402000500000000" pitchFamily="66" charset="0"/>
                <a:sym typeface="Arial"/>
              </a:rPr>
              <a:t>$</a:t>
            </a:r>
            <a:r>
              <a:rPr lang="en-US" sz="1200" b="1" dirty="0">
                <a:solidFill>
                  <a:srgbClr val="FF0000"/>
                </a:solidFill>
                <a:latin typeface="Ink Free" panose="03080402000500000000" pitchFamily="66" charset="0"/>
              </a:rPr>
              <a:t>PGDATA</a:t>
            </a:r>
            <a:r>
              <a:rPr lang="en-US" sz="1200" b="1" i="0" u="none" strike="noStrike" cap="none" dirty="0">
                <a:solidFill>
                  <a:srgbClr val="FF0000"/>
                </a:solidFill>
                <a:latin typeface="Ink Free" panose="03080402000500000000" pitchFamily="66" charset="0"/>
                <a:sym typeface="Arial"/>
              </a:rPr>
              <a:t> is </a:t>
            </a:r>
            <a:r>
              <a:rPr lang="en-US" sz="1200" dirty="0">
                <a:solidFill>
                  <a:srgbClr val="FF0000"/>
                </a:solidFill>
                <a:latin typeface="Ink Free" panose="03080402000500000000" pitchFamily="66" charset="0"/>
              </a:rPr>
              <a:t>Data</a:t>
            </a:r>
            <a:r>
              <a:rPr lang="en-US" sz="1200" b="1" i="0" u="none" strike="noStrike" cap="none" dirty="0">
                <a:solidFill>
                  <a:srgbClr val="FF0000"/>
                </a:solidFill>
                <a:latin typeface="Ink Free" panose="03080402000500000000" pitchFamily="66" charset="0"/>
                <a:sym typeface="Arial"/>
              </a:rPr>
              <a:t> </a:t>
            </a:r>
            <a:r>
              <a:rPr lang="en-US" sz="1200" dirty="0">
                <a:solidFill>
                  <a:srgbClr val="FF0000"/>
                </a:solidFill>
                <a:latin typeface="Ink Free" panose="03080402000500000000" pitchFamily="66" charset="0"/>
              </a:rPr>
              <a:t>Directory</a:t>
            </a:r>
            <a:endParaRPr sz="1200" dirty="0">
              <a:solidFill>
                <a:srgbClr val="FF0000"/>
              </a:solidFill>
              <a:latin typeface="Ink Free" panose="03080402000500000000" pitchFamily="66" charset="0"/>
            </a:endParaRPr>
          </a:p>
        </p:txBody>
      </p:sp>
      <p:sp>
        <p:nvSpPr>
          <p:cNvPr id="90" name="Google Shape;90;p11"/>
          <p:cNvSpPr txBox="1"/>
          <p:nvPr/>
        </p:nvSpPr>
        <p:spPr>
          <a:xfrm>
            <a:off x="5226814" y="1936262"/>
            <a:ext cx="4118877" cy="276997"/>
          </a:xfrm>
          <a:prstGeom prst="rect">
            <a:avLst/>
          </a:prstGeom>
          <a:noFill/>
          <a:ln>
            <a:solidFill>
              <a:schemeClr val="bg2">
                <a:lumMod val="40000"/>
                <a:lumOff val="60000"/>
              </a:schemeClr>
            </a:solidFill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Arial"/>
              <a:buNone/>
            </a:pPr>
            <a:r>
              <a:rPr lang="en-US" sz="1200" i="0" u="none" strike="noStrike" cap="none" dirty="0">
                <a:solidFill>
                  <a:srgbClr val="FF0000"/>
                </a:solidFill>
                <a:latin typeface="Ink Free" panose="03080402000500000000" pitchFamily="66" charset="0"/>
                <a:sym typeface="Arial"/>
              </a:rPr>
              <a:t>“</a:t>
            </a:r>
            <a:r>
              <a:rPr lang="en-US" sz="1200" b="1" dirty="0" err="1">
                <a:solidFill>
                  <a:srgbClr val="FF0000"/>
                </a:solidFill>
                <a:latin typeface="Ink Free" panose="03080402000500000000" pitchFamily="66" charset="0"/>
              </a:rPr>
              <a:t>p</a:t>
            </a:r>
            <a:r>
              <a:rPr lang="en-US" sz="1200" b="1" i="0" u="none" strike="noStrike" cap="none" dirty="0" err="1">
                <a:solidFill>
                  <a:srgbClr val="FF0000"/>
                </a:solidFill>
                <a:latin typeface="Ink Free" panose="03080402000500000000" pitchFamily="66" charset="0"/>
                <a:sym typeface="Arial"/>
              </a:rPr>
              <a:t>g_class</a:t>
            </a:r>
            <a:r>
              <a:rPr lang="en-US" sz="1200" i="0" u="none" strike="noStrike" cap="none" dirty="0">
                <a:solidFill>
                  <a:srgbClr val="FF0000"/>
                </a:solidFill>
                <a:latin typeface="Ink Free" panose="03080402000500000000" pitchFamily="66" charset="0"/>
                <a:sym typeface="Arial"/>
              </a:rPr>
              <a:t>” is system table to contain table information</a:t>
            </a:r>
            <a:endParaRPr sz="1200" i="0" u="none" strike="noStrike" cap="none" dirty="0">
              <a:solidFill>
                <a:srgbClr val="FF0000"/>
              </a:solidFill>
              <a:latin typeface="Ink Free" panose="03080402000500000000" pitchFamily="66" charset="0"/>
              <a:sym typeface="Arial"/>
            </a:endParaRPr>
          </a:p>
        </p:txBody>
      </p:sp>
      <p:sp>
        <p:nvSpPr>
          <p:cNvPr id="91" name="Google Shape;91;p11"/>
          <p:cNvSpPr txBox="1"/>
          <p:nvPr/>
        </p:nvSpPr>
        <p:spPr>
          <a:xfrm>
            <a:off x="2236583" y="1964362"/>
            <a:ext cx="2969921" cy="276997"/>
          </a:xfrm>
          <a:prstGeom prst="rect">
            <a:avLst/>
          </a:prstGeom>
          <a:noFill/>
          <a:ln>
            <a:solidFill>
              <a:schemeClr val="bg2">
                <a:lumMod val="40000"/>
                <a:lumOff val="60000"/>
              </a:schemeClr>
            </a:solidFill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Arial"/>
              <a:buNone/>
            </a:pPr>
            <a:r>
              <a:rPr lang="en-US" sz="1200" dirty="0">
                <a:solidFill>
                  <a:srgbClr val="FF0000"/>
                </a:solidFill>
                <a:latin typeface="Ink Free" panose="03080402000500000000" pitchFamily="66" charset="0"/>
              </a:rPr>
              <a:t>“</a:t>
            </a:r>
            <a:r>
              <a:rPr lang="en-US" sz="1200" b="1" dirty="0">
                <a:solidFill>
                  <a:srgbClr val="FF0000"/>
                </a:solidFill>
                <a:latin typeface="Ink Free" panose="03080402000500000000" pitchFamily="66" charset="0"/>
              </a:rPr>
              <a:t>Relfilenode</a:t>
            </a:r>
            <a:r>
              <a:rPr lang="en-US" sz="1200" dirty="0">
                <a:solidFill>
                  <a:srgbClr val="FF0000"/>
                </a:solidFill>
                <a:latin typeface="Ink Free" panose="03080402000500000000" pitchFamily="66" charset="0"/>
              </a:rPr>
              <a:t>”</a:t>
            </a:r>
            <a:r>
              <a:rPr lang="en-US" sz="1200" i="0" u="none" strike="noStrike" cap="none" dirty="0">
                <a:solidFill>
                  <a:srgbClr val="FF0000"/>
                </a:solidFill>
                <a:latin typeface="Ink Free" panose="03080402000500000000" pitchFamily="66" charset="0"/>
                <a:sym typeface="Arial"/>
              </a:rPr>
              <a:t> is table file name of that table</a:t>
            </a:r>
            <a:endParaRPr sz="1200" i="0" u="none" strike="noStrike" cap="none" dirty="0">
              <a:solidFill>
                <a:srgbClr val="FF0000"/>
              </a:solidFill>
              <a:latin typeface="Ink Free" panose="03080402000500000000" pitchFamily="66" charset="0"/>
              <a:sym typeface="Arial"/>
            </a:endParaRPr>
          </a:p>
        </p:txBody>
      </p:sp>
      <p:sp>
        <p:nvSpPr>
          <p:cNvPr id="92" name="Google Shape;92;p11"/>
          <p:cNvSpPr/>
          <p:nvPr/>
        </p:nvSpPr>
        <p:spPr>
          <a:xfrm>
            <a:off x="500273" y="1079090"/>
            <a:ext cx="1568557" cy="331612"/>
          </a:xfrm>
          <a:prstGeom prst="rect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Exo 2"/>
              <a:buNone/>
            </a:pPr>
            <a:endParaRPr sz="1800" b="0" i="0" u="none" strike="noStrike" cap="none">
              <a:solidFill>
                <a:srgbClr val="373737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93" name="Google Shape;93;p11"/>
          <p:cNvSpPr/>
          <p:nvPr/>
        </p:nvSpPr>
        <p:spPr>
          <a:xfrm>
            <a:off x="6915380" y="4260524"/>
            <a:ext cx="1157201" cy="337740"/>
          </a:xfrm>
          <a:prstGeom prst="rect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Exo 2"/>
              <a:buNone/>
            </a:pPr>
            <a:endParaRPr sz="1800" b="0" i="0" u="none" strike="noStrike" cap="none">
              <a:solidFill>
                <a:srgbClr val="373737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94" name="Google Shape;94;p11"/>
          <p:cNvSpPr/>
          <p:nvPr/>
        </p:nvSpPr>
        <p:spPr>
          <a:xfrm>
            <a:off x="5206504" y="2528699"/>
            <a:ext cx="1337105" cy="337740"/>
          </a:xfrm>
          <a:prstGeom prst="rect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Exo 2"/>
              <a:buNone/>
            </a:pPr>
            <a:endParaRPr sz="1800" b="0" i="0" u="none" strike="noStrike" cap="none">
              <a:solidFill>
                <a:srgbClr val="373737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95" name="Google Shape;95;p11"/>
          <p:cNvSpPr/>
          <p:nvPr/>
        </p:nvSpPr>
        <p:spPr>
          <a:xfrm>
            <a:off x="2792647" y="2531806"/>
            <a:ext cx="1676483" cy="337740"/>
          </a:xfrm>
          <a:prstGeom prst="rect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Exo 2"/>
              <a:buNone/>
            </a:pPr>
            <a:endParaRPr sz="1800" b="0" i="0" u="none" strike="noStrike" cap="none">
              <a:solidFill>
                <a:srgbClr val="373737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96" name="Google Shape;96;p11"/>
          <p:cNvSpPr/>
          <p:nvPr/>
        </p:nvSpPr>
        <p:spPr>
          <a:xfrm>
            <a:off x="1767366" y="3374980"/>
            <a:ext cx="897333" cy="337740"/>
          </a:xfrm>
          <a:prstGeom prst="rect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Exo 2"/>
              <a:buNone/>
            </a:pPr>
            <a:endParaRPr sz="1800" b="0" i="0" u="none" strike="noStrike" cap="none">
              <a:solidFill>
                <a:srgbClr val="373737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97" name="Google Shape;97;p11"/>
          <p:cNvSpPr txBox="1"/>
          <p:nvPr/>
        </p:nvSpPr>
        <p:spPr>
          <a:xfrm>
            <a:off x="1767365" y="3765176"/>
            <a:ext cx="2147210" cy="251496"/>
          </a:xfrm>
          <a:prstGeom prst="rect">
            <a:avLst/>
          </a:prstGeom>
          <a:noFill/>
          <a:ln>
            <a:solidFill>
              <a:schemeClr val="bg2">
                <a:lumMod val="40000"/>
                <a:lumOff val="60000"/>
              </a:schemeClr>
            </a:solidFill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lvl="0">
              <a:buClr>
                <a:srgbClr val="FF0000"/>
              </a:buClr>
              <a:buSzPts val="1200"/>
            </a:pPr>
            <a:r>
              <a:rPr lang="en-US" sz="1200" b="1" dirty="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“16384” </a:t>
            </a:r>
            <a:r>
              <a:rPr lang="en-US" sz="1200" dirty="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is</a:t>
            </a:r>
            <a:r>
              <a:rPr lang="en-US" sz="1200" b="1" dirty="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200" i="0" u="none" strike="noStrike" cap="none" dirty="0">
                <a:solidFill>
                  <a:srgbClr val="FF0000"/>
                </a:solidFill>
                <a:latin typeface="Ink Free" panose="03080402000500000000" pitchFamily="66" charset="0"/>
                <a:sym typeface="Arial"/>
              </a:rPr>
              <a:t>table filename</a:t>
            </a:r>
            <a:endParaRPr sz="1200" i="0" u="none" strike="noStrike" cap="none" dirty="0">
              <a:solidFill>
                <a:srgbClr val="FF0000"/>
              </a:solidFill>
              <a:latin typeface="Ink Free" panose="03080402000500000000" pitchFamily="66" charset="0"/>
              <a:sym typeface="Arial"/>
            </a:endParaRPr>
          </a:p>
        </p:txBody>
      </p:sp>
      <p:sp>
        <p:nvSpPr>
          <p:cNvPr id="98" name="Google Shape;98;p11"/>
          <p:cNvSpPr txBox="1"/>
          <p:nvPr/>
        </p:nvSpPr>
        <p:spPr>
          <a:xfrm>
            <a:off x="211200" y="5669060"/>
            <a:ext cx="11769600" cy="369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Tuple stored in a table does not have any order</a:t>
            </a:r>
            <a:endParaRPr sz="1800" b="0" i="0" u="none" strike="noStrike" cap="none">
              <a:solidFill>
                <a:srgbClr val="373737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99" name="Google Shape;99;p11"/>
          <p:cNvSpPr txBox="1"/>
          <p:nvPr/>
        </p:nvSpPr>
        <p:spPr>
          <a:xfrm>
            <a:off x="222630" y="1476035"/>
            <a:ext cx="11702970" cy="369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Arial"/>
              <a:buChar char="•"/>
            </a:pPr>
            <a:endParaRPr sz="1800" b="0" i="0" u="none" strike="noStrike" cap="none" dirty="0">
              <a:solidFill>
                <a:srgbClr val="37373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4EF6209-2837-6846-BE62-4FAA982FCBBE}"/>
              </a:ext>
            </a:extLst>
          </p:cNvPr>
          <p:cNvSpPr txBox="1"/>
          <p:nvPr/>
        </p:nvSpPr>
        <p:spPr>
          <a:xfrm>
            <a:off x="5857103" y="6573795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9540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6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 animBg="1"/>
      <p:bldP spid="88" grpId="1" animBg="1"/>
      <p:bldP spid="89" grpId="0" animBg="1"/>
      <p:bldP spid="89" grpId="1" animBg="1"/>
      <p:bldP spid="90" grpId="0" animBg="1"/>
      <p:bldP spid="90" grpId="1" animBg="1"/>
      <p:bldP spid="91" grpId="0" animBg="1"/>
      <p:bldP spid="91" grpId="1" animBg="1"/>
      <p:bldP spid="92" grpId="0" animBg="1"/>
      <p:bldP spid="92" grpId="1" animBg="1"/>
      <p:bldP spid="93" grpId="0" animBg="1"/>
      <p:bldP spid="93" grpId="1" animBg="1"/>
      <p:bldP spid="94" grpId="0" animBg="1"/>
      <p:bldP spid="94" grpId="1" animBg="1"/>
      <p:bldP spid="95" grpId="0" animBg="1"/>
      <p:bldP spid="95" grpId="1" animBg="1"/>
      <p:bldP spid="96" grpId="0" animBg="1"/>
      <p:bldP spid="96" grpId="1" animBg="1"/>
      <p:bldP spid="97" grpId="0" animBg="1"/>
      <p:bldP spid="97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2"/>
          <p:cNvSpPr/>
          <p:nvPr/>
        </p:nvSpPr>
        <p:spPr>
          <a:xfrm>
            <a:off x="180000" y="2094220"/>
            <a:ext cx="11809140" cy="11988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Courier New"/>
              <a:buNone/>
            </a:pPr>
            <a:r>
              <a:rPr lang="en-US" sz="18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EXPLAIN</a:t>
            </a:r>
            <a:r>
              <a:rPr lang="en-US" sz="1800" b="0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8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SELECT</a:t>
            </a:r>
            <a:r>
              <a:rPr lang="en-US" sz="1800" b="0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8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name </a:t>
            </a:r>
            <a:r>
              <a:rPr lang="en-US" sz="18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n-US" sz="18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bar;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Courier New"/>
              <a:buNone/>
            </a:pPr>
            <a:r>
              <a:rPr lang="en-US" sz="18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                        	  QUERY PLAN                           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Courier New"/>
              <a:buNone/>
            </a:pPr>
            <a:r>
              <a:rPr lang="en-US" sz="18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----------------------------------------------------------------------------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Courier New"/>
              <a:buNone/>
            </a:pPr>
            <a:r>
              <a:rPr lang="en-US" sz="1800" b="1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Seq Scan on bar  (cost=0.00..163693.05 rows=9999905 width=11</a:t>
            </a:r>
            <a:endParaRPr sz="1800" b="0" i="0" u="none" strike="noStrike" cap="none" dirty="0">
              <a:solidFill>
                <a:srgbClr val="373737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106" name="Google Shape;106;p12"/>
          <p:cNvSpPr/>
          <p:nvPr/>
        </p:nvSpPr>
        <p:spPr>
          <a:xfrm>
            <a:off x="180000" y="3772339"/>
            <a:ext cx="11809140" cy="203132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Courier New"/>
              <a:buNone/>
            </a:pPr>
            <a:r>
              <a:rPr lang="en-US" sz="18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EXPLAIN</a:t>
            </a:r>
            <a:r>
              <a:rPr lang="en-US" sz="1800" b="0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8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SELECT</a:t>
            </a:r>
            <a:r>
              <a:rPr lang="en-US" sz="1800" b="0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8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name </a:t>
            </a:r>
            <a:r>
              <a:rPr lang="en-US" sz="18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n-US" sz="18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bar </a:t>
            </a:r>
            <a:r>
              <a:rPr lang="en-US" sz="18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WHERE</a:t>
            </a:r>
            <a:r>
              <a:rPr lang="en-US" sz="18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id = 5432;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Courier New"/>
              <a:buNone/>
            </a:pPr>
            <a:r>
              <a:rPr lang="en-US" sz="18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                               QUERY PLAN                               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Courier New"/>
              <a:buNone/>
            </a:pPr>
            <a:r>
              <a:rPr lang="en-US" sz="18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----------------------------------------------------------------------------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Courier New"/>
              <a:buNone/>
            </a:pPr>
            <a:r>
              <a:rPr lang="en-US" sz="1800" b="1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Gather  (cost=1000.00..116776.94 rows=1 width=11)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Courier New"/>
              <a:buNone/>
            </a:pPr>
            <a:r>
              <a:rPr lang="en-US" sz="18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Workers Planned: 2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Courier New"/>
              <a:buNone/>
            </a:pPr>
            <a:r>
              <a:rPr lang="en-US" sz="18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	-&gt;  Parallel Seq Scan on bar  (cost=0.00..115776.84 rows=1 width=11)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Courier New"/>
              <a:buNone/>
            </a:pPr>
            <a:r>
              <a:rPr lang="en-US" sz="18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         	Filter: (id = 5432)</a:t>
            </a:r>
            <a:endParaRPr sz="1800" b="0" i="0" u="none" strike="noStrike" cap="none" dirty="0">
              <a:solidFill>
                <a:srgbClr val="373737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109" name="Google Shape;109;p12"/>
          <p:cNvSpPr txBox="1"/>
          <p:nvPr/>
        </p:nvSpPr>
        <p:spPr>
          <a:xfrm>
            <a:off x="180000" y="885600"/>
            <a:ext cx="11880000" cy="369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Select whole table, must be a sequential scan.</a:t>
            </a:r>
            <a:endParaRPr dirty="0"/>
          </a:p>
        </p:txBody>
      </p:sp>
      <p:sp>
        <p:nvSpPr>
          <p:cNvPr id="110" name="Google Shape;110;p12"/>
          <p:cNvSpPr txBox="1"/>
          <p:nvPr/>
        </p:nvSpPr>
        <p:spPr>
          <a:xfrm>
            <a:off x="180000" y="1489910"/>
            <a:ext cx="11880000" cy="369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Select table’s rows where id is 5432, it should not be a sequential scan.</a:t>
            </a:r>
            <a:endParaRPr sz="1800" b="0" i="0" u="none" strike="noStrike" cap="none" dirty="0">
              <a:solidFill>
                <a:srgbClr val="373737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111" name="Google Shape;111;p12"/>
          <p:cNvSpPr/>
          <p:nvPr/>
        </p:nvSpPr>
        <p:spPr>
          <a:xfrm>
            <a:off x="202860" y="2915401"/>
            <a:ext cx="1157310" cy="337740"/>
          </a:xfrm>
          <a:prstGeom prst="rect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Exo 2"/>
              <a:buNone/>
            </a:pPr>
            <a:endParaRPr sz="1800" b="0" i="0" u="none" strike="noStrike" cap="none">
              <a:solidFill>
                <a:srgbClr val="373737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112" name="Google Shape;112;p12"/>
          <p:cNvSpPr/>
          <p:nvPr/>
        </p:nvSpPr>
        <p:spPr>
          <a:xfrm>
            <a:off x="2858430" y="5199220"/>
            <a:ext cx="1210650" cy="337740"/>
          </a:xfrm>
          <a:prstGeom prst="rect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Exo 2"/>
              <a:buNone/>
            </a:pPr>
            <a:endParaRPr sz="1800" b="0" i="0" u="none" strike="noStrike" cap="none">
              <a:solidFill>
                <a:srgbClr val="373737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113" name="Google Shape;113;p12"/>
          <p:cNvSpPr txBox="1"/>
          <p:nvPr/>
        </p:nvSpPr>
        <p:spPr>
          <a:xfrm>
            <a:off x="1360170" y="2520914"/>
            <a:ext cx="911811" cy="276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Arial"/>
              <a:buNone/>
            </a:pPr>
            <a:r>
              <a:rPr lang="en-US" sz="1200" dirty="0">
                <a:solidFill>
                  <a:srgbClr val="FF0000"/>
                </a:solidFill>
                <a:latin typeface="Ink Free" panose="03080402000500000000" pitchFamily="66" charset="0"/>
              </a:rPr>
              <a:t>Make</a:t>
            </a:r>
            <a:r>
              <a:rPr lang="en-US" sz="1200" b="1" i="0" u="none" strike="noStrike" cap="none" dirty="0">
                <a:solidFill>
                  <a:srgbClr val="FF0000"/>
                </a:solidFill>
                <a:latin typeface="Ink Free" panose="03080402000500000000" pitchFamily="66" charset="0"/>
                <a:sym typeface="Arial"/>
              </a:rPr>
              <a:t> </a:t>
            </a:r>
            <a:r>
              <a:rPr lang="en-US" sz="1200" dirty="0">
                <a:solidFill>
                  <a:srgbClr val="FF0000"/>
                </a:solidFill>
                <a:latin typeface="Ink Free" panose="03080402000500000000" pitchFamily="66" charset="0"/>
              </a:rPr>
              <a:t>sense</a:t>
            </a:r>
            <a:r>
              <a:rPr lang="en-US" sz="1200" b="1" dirty="0">
                <a:solidFill>
                  <a:srgbClr val="FF0000"/>
                </a:solidFill>
                <a:latin typeface="Ink Free" panose="03080402000500000000" pitchFamily="66" charset="0"/>
              </a:rPr>
              <a:t>?</a:t>
            </a:r>
            <a:r>
              <a:rPr lang="en-US" sz="1200" b="1" i="0" u="none" strike="noStrike" cap="none" dirty="0">
                <a:solidFill>
                  <a:srgbClr val="FF0000"/>
                </a:solidFill>
                <a:latin typeface="Ink Free" panose="03080402000500000000" pitchFamily="66" charset="0"/>
                <a:sym typeface="Arial"/>
              </a:rPr>
              <a:t> </a:t>
            </a:r>
            <a:endParaRPr sz="1200" b="1" i="0" u="none" strike="noStrike" cap="none" dirty="0">
              <a:solidFill>
                <a:srgbClr val="FF0000"/>
              </a:solidFill>
              <a:latin typeface="Ink Free" panose="03080402000500000000" pitchFamily="66" charset="0"/>
              <a:sym typeface="Arial"/>
            </a:endParaRPr>
          </a:p>
        </p:txBody>
      </p:sp>
      <p:sp>
        <p:nvSpPr>
          <p:cNvPr id="114" name="Google Shape;114;p12"/>
          <p:cNvSpPr txBox="1"/>
          <p:nvPr/>
        </p:nvSpPr>
        <p:spPr>
          <a:xfrm>
            <a:off x="4069080" y="4932518"/>
            <a:ext cx="911811" cy="231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Arial"/>
              <a:buNone/>
            </a:pPr>
            <a:r>
              <a:rPr lang="en-US" sz="1200" dirty="0">
                <a:solidFill>
                  <a:srgbClr val="FF0000"/>
                </a:solidFill>
                <a:latin typeface="Ink Free" panose="03080402000500000000" pitchFamily="66" charset="0"/>
              </a:rPr>
              <a:t>Why</a:t>
            </a:r>
            <a:r>
              <a:rPr lang="en-US" sz="1200" b="1" i="0" u="none" strike="noStrike" cap="none" dirty="0">
                <a:solidFill>
                  <a:srgbClr val="FF0000"/>
                </a:solidFill>
                <a:latin typeface="Ink Free" panose="03080402000500000000" pitchFamily="66" charset="0"/>
                <a:sym typeface="Arial"/>
              </a:rPr>
              <a:t>?</a:t>
            </a:r>
            <a:endParaRPr sz="1200" b="1" i="0" u="none" strike="noStrike" cap="none" dirty="0">
              <a:solidFill>
                <a:srgbClr val="FF0000"/>
              </a:solidFill>
              <a:latin typeface="Ink Free" panose="03080402000500000000" pitchFamily="66" charset="0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01E833-D5FA-0A49-9099-409B33383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Tables (Heap)</a:t>
            </a:r>
            <a:endParaRPr lang="en-PK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r"/>
      </p:transition>
    </mc:Choice>
    <mc:Fallback xmlns="">
      <p:transition>
        <p:wipe dir="r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1" grpId="0" animBg="1"/>
      <p:bldP spid="112" grpId="0" animBg="1"/>
      <p:bldP spid="113" grpId="0"/>
      <p:bldP spid="11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lvl="0"/>
            <a:r>
              <a:rPr lang="en-US" b="0" dirty="0"/>
              <a:t>Selecting Data from HEAP 									</a:t>
            </a:r>
            <a:endParaRPr b="0" dirty="0"/>
          </a:p>
        </p:txBody>
      </p:sp>
      <p:sp>
        <p:nvSpPr>
          <p:cNvPr id="67" name="Google Shape;141;p15">
            <a:extLst>
              <a:ext uri="{FF2B5EF4-FFF2-40B4-BE49-F238E27FC236}">
                <a16:creationId xmlns:a16="http://schemas.microsoft.com/office/drawing/2014/main" id="{285706E5-AF83-1F4B-8465-322B95C04DB9}"/>
              </a:ext>
            </a:extLst>
          </p:cNvPr>
          <p:cNvSpPr/>
          <p:nvPr/>
        </p:nvSpPr>
        <p:spPr>
          <a:xfrm>
            <a:off x="193849" y="957966"/>
            <a:ext cx="6105053" cy="139185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r>
              <a:rPr lang="en-US" sz="1800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</a:rPr>
              <a:t>CREATE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</a:rPr>
              <a:t>TABLE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foo(id </a:t>
            </a:r>
            <a:r>
              <a:rPr lang="en-US" sz="1800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</a:rPr>
              <a:t>INTEGER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 name </a:t>
            </a:r>
            <a:r>
              <a:rPr lang="en-US" sz="1800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</a:rPr>
              <a:t>TEXT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800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</a:rPr>
              <a:t>INSERT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</a:rPr>
              <a:t>INTO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foo </a:t>
            </a:r>
            <a:r>
              <a:rPr lang="en-US" sz="1800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</a:rPr>
              <a:t>VALUES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(1, 'Alex');</a:t>
            </a:r>
          </a:p>
          <a:p>
            <a:r>
              <a:rPr lang="en-US" sz="1800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</a:rPr>
              <a:t>INSERT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</a:rPr>
              <a:t>INTO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foo </a:t>
            </a:r>
            <a:r>
              <a:rPr lang="en-US" sz="1800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</a:rPr>
              <a:t>VALUES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(2, 'Bob');</a:t>
            </a:r>
          </a:p>
        </p:txBody>
      </p:sp>
      <p:sp>
        <p:nvSpPr>
          <p:cNvPr id="68" name="Google Shape;141;p15">
            <a:extLst>
              <a:ext uri="{FF2B5EF4-FFF2-40B4-BE49-F238E27FC236}">
                <a16:creationId xmlns:a16="http://schemas.microsoft.com/office/drawing/2014/main" id="{10E7FDB3-E64C-5042-B425-38EBA0506986}"/>
              </a:ext>
            </a:extLst>
          </p:cNvPr>
          <p:cNvSpPr/>
          <p:nvPr/>
        </p:nvSpPr>
        <p:spPr>
          <a:xfrm>
            <a:off x="193849" y="2491115"/>
            <a:ext cx="6105053" cy="171549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r>
              <a:rPr lang="en-US" sz="1800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</a:rPr>
              <a:t>SELECT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ctid, * </a:t>
            </a:r>
            <a:r>
              <a:rPr lang="en-US" sz="18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foo;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en-US" sz="1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ctid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  | id | name 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-------+----+------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 (0,1) |  1 | Alex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 (0,2) |  2 | Bob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(2 rows)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473A5B6-8D7D-C14F-9E6D-FA90E8DDCEDC}"/>
              </a:ext>
            </a:extLst>
          </p:cNvPr>
          <p:cNvGrpSpPr/>
          <p:nvPr/>
        </p:nvGrpSpPr>
        <p:grpSpPr>
          <a:xfrm>
            <a:off x="6624643" y="852856"/>
            <a:ext cx="5373508" cy="5188284"/>
            <a:chOff x="6624643" y="878551"/>
            <a:chExt cx="5373508" cy="5188284"/>
          </a:xfrm>
        </p:grpSpPr>
        <p:sp>
          <p:nvSpPr>
            <p:cNvPr id="217" name="Google Shape;217;p21"/>
            <p:cNvSpPr txBox="1"/>
            <p:nvPr/>
          </p:nvSpPr>
          <p:spPr>
            <a:xfrm>
              <a:off x="6624643" y="878551"/>
              <a:ext cx="5373508" cy="518828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 cap="flat" cmpd="sng">
              <a:solidFill>
                <a:schemeClr val="tx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373737"/>
                </a:buClr>
                <a:buSzPts val="1600"/>
                <a:buFont typeface="Arial"/>
                <a:buNone/>
              </a:pPr>
              <a:endParaRPr dirty="0">
                <a:solidFill>
                  <a:schemeClr val="tx1"/>
                </a:solidFill>
                <a:highlight>
                  <a:srgbClr val="000000"/>
                </a:highlight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368494BA-9697-694F-A9E4-680545ED4891}"/>
                </a:ext>
              </a:extLst>
            </p:cNvPr>
            <p:cNvGrpSpPr/>
            <p:nvPr/>
          </p:nvGrpSpPr>
          <p:grpSpPr>
            <a:xfrm>
              <a:off x="7826760" y="987400"/>
              <a:ext cx="3600000" cy="1080000"/>
              <a:chOff x="7190153" y="1080000"/>
              <a:chExt cx="3600000" cy="1080000"/>
            </a:xfrm>
          </p:grpSpPr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7CC9E06A-7F06-A04E-BF7F-BB0097273E70}"/>
                  </a:ext>
                </a:extLst>
              </p:cNvPr>
              <p:cNvSpPr/>
              <p:nvPr/>
            </p:nvSpPr>
            <p:spPr>
              <a:xfrm>
                <a:off x="7190153" y="1080000"/>
                <a:ext cx="3600000" cy="1080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  <a:highlight>
                    <a:srgbClr val="000000"/>
                  </a:highlight>
                </a:endParaRPr>
              </a:p>
            </p:txBody>
          </p:sp>
          <p:cxnSp>
            <p:nvCxnSpPr>
              <p:cNvPr id="4" name="Straight Connector 3">
                <a:extLst>
                  <a:ext uri="{FF2B5EF4-FFF2-40B4-BE49-F238E27FC236}">
                    <a16:creationId xmlns:a16="http://schemas.microsoft.com/office/drawing/2014/main" id="{424B0BE6-E371-CD41-9DB4-38AF02D66BA5}"/>
                  </a:ext>
                </a:extLst>
              </p:cNvPr>
              <p:cNvCxnSpPr/>
              <p:nvPr/>
            </p:nvCxnSpPr>
            <p:spPr>
              <a:xfrm>
                <a:off x="7190153" y="1226917"/>
                <a:ext cx="360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3C027AFB-062F-7E4B-B5C7-3F44C01CDD45}"/>
                  </a:ext>
                </a:extLst>
              </p:cNvPr>
              <p:cNvCxnSpPr/>
              <p:nvPr/>
            </p:nvCxnSpPr>
            <p:spPr>
              <a:xfrm>
                <a:off x="7190153" y="1389445"/>
                <a:ext cx="360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A62AD582-AEEF-5B48-986F-7E939BF383D3}"/>
                  </a:ext>
                </a:extLst>
              </p:cNvPr>
              <p:cNvCxnSpPr/>
              <p:nvPr/>
            </p:nvCxnSpPr>
            <p:spPr>
              <a:xfrm>
                <a:off x="7190153" y="1551973"/>
                <a:ext cx="360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DEDBEDCD-DBAB-C244-8406-0B0D608DB953}"/>
                  </a:ext>
                </a:extLst>
              </p:cNvPr>
              <p:cNvCxnSpPr/>
              <p:nvPr/>
            </p:nvCxnSpPr>
            <p:spPr>
              <a:xfrm>
                <a:off x="7190153" y="1714501"/>
                <a:ext cx="360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95700055-82FC-2040-8951-8477DA035BC8}"/>
                  </a:ext>
                </a:extLst>
              </p:cNvPr>
              <p:cNvCxnSpPr/>
              <p:nvPr/>
            </p:nvCxnSpPr>
            <p:spPr>
              <a:xfrm>
                <a:off x="7190153" y="1877029"/>
                <a:ext cx="360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16092327-B898-B64A-905D-AF66195194CB}"/>
                  </a:ext>
                </a:extLst>
              </p:cNvPr>
              <p:cNvCxnSpPr/>
              <p:nvPr/>
            </p:nvCxnSpPr>
            <p:spPr>
              <a:xfrm>
                <a:off x="7190153" y="2013995"/>
                <a:ext cx="360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EE31B563-BE27-0E44-862A-3B74DFD637C7}"/>
                </a:ext>
              </a:extLst>
            </p:cNvPr>
            <p:cNvGrpSpPr/>
            <p:nvPr/>
          </p:nvGrpSpPr>
          <p:grpSpPr>
            <a:xfrm>
              <a:off x="7826760" y="2141583"/>
              <a:ext cx="3600000" cy="1080000"/>
              <a:chOff x="7190153" y="1080000"/>
              <a:chExt cx="3600000" cy="1080000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02FA37AE-6190-7345-82AF-84E1D63F959C}"/>
                  </a:ext>
                </a:extLst>
              </p:cNvPr>
              <p:cNvSpPr/>
              <p:nvPr/>
            </p:nvSpPr>
            <p:spPr>
              <a:xfrm>
                <a:off x="7190153" y="1080000"/>
                <a:ext cx="3600000" cy="1080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  <a:highlight>
                    <a:srgbClr val="000000"/>
                  </a:highlight>
                </a:endParaRPr>
              </a:p>
            </p:txBody>
          </p: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A6640005-153D-6347-95BC-BC166F113C97}"/>
                  </a:ext>
                </a:extLst>
              </p:cNvPr>
              <p:cNvCxnSpPr/>
              <p:nvPr/>
            </p:nvCxnSpPr>
            <p:spPr>
              <a:xfrm>
                <a:off x="7190153" y="1226917"/>
                <a:ext cx="360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E24C1048-9CA0-084B-81E0-22581A817FA2}"/>
                  </a:ext>
                </a:extLst>
              </p:cNvPr>
              <p:cNvCxnSpPr/>
              <p:nvPr/>
            </p:nvCxnSpPr>
            <p:spPr>
              <a:xfrm>
                <a:off x="7190153" y="1389445"/>
                <a:ext cx="360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5F3EE8B0-C124-C84F-8775-6F5BB7BA4665}"/>
                  </a:ext>
                </a:extLst>
              </p:cNvPr>
              <p:cNvCxnSpPr/>
              <p:nvPr/>
            </p:nvCxnSpPr>
            <p:spPr>
              <a:xfrm>
                <a:off x="7190153" y="1551973"/>
                <a:ext cx="360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0DB3B196-AB58-7E4F-9CA4-A309858A05F8}"/>
                  </a:ext>
                </a:extLst>
              </p:cNvPr>
              <p:cNvCxnSpPr/>
              <p:nvPr/>
            </p:nvCxnSpPr>
            <p:spPr>
              <a:xfrm>
                <a:off x="7190153" y="1714501"/>
                <a:ext cx="360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D8FC028F-07A2-DC4D-AD55-9216983E83FB}"/>
                  </a:ext>
                </a:extLst>
              </p:cNvPr>
              <p:cNvCxnSpPr/>
              <p:nvPr/>
            </p:nvCxnSpPr>
            <p:spPr>
              <a:xfrm>
                <a:off x="7190153" y="1877029"/>
                <a:ext cx="360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BB109E29-906A-F34B-AF61-C9A00FDC2EA0}"/>
                  </a:ext>
                </a:extLst>
              </p:cNvPr>
              <p:cNvCxnSpPr/>
              <p:nvPr/>
            </p:nvCxnSpPr>
            <p:spPr>
              <a:xfrm>
                <a:off x="7190153" y="2013995"/>
                <a:ext cx="360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988AB3C2-10C8-134D-A40A-A4F2C3151BF2}"/>
                </a:ext>
              </a:extLst>
            </p:cNvPr>
            <p:cNvGrpSpPr/>
            <p:nvPr/>
          </p:nvGrpSpPr>
          <p:grpSpPr>
            <a:xfrm>
              <a:off x="7826760" y="3272616"/>
              <a:ext cx="3600000" cy="1080000"/>
              <a:chOff x="7190153" y="1080000"/>
              <a:chExt cx="3600000" cy="1080000"/>
            </a:xfrm>
          </p:grpSpPr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4014BDEA-663F-C042-926C-ECF13DF7E18D}"/>
                  </a:ext>
                </a:extLst>
              </p:cNvPr>
              <p:cNvSpPr/>
              <p:nvPr/>
            </p:nvSpPr>
            <p:spPr>
              <a:xfrm>
                <a:off x="7190153" y="1080000"/>
                <a:ext cx="3600000" cy="1080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  <a:highlight>
                    <a:srgbClr val="000000"/>
                  </a:highlight>
                </a:endParaRPr>
              </a:p>
            </p:txBody>
          </p: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F0FAA0CD-12CB-AA41-837B-F00B1F995273}"/>
                  </a:ext>
                </a:extLst>
              </p:cNvPr>
              <p:cNvCxnSpPr/>
              <p:nvPr/>
            </p:nvCxnSpPr>
            <p:spPr>
              <a:xfrm>
                <a:off x="7190153" y="1226917"/>
                <a:ext cx="360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E9E83C8B-D331-874F-AC10-95DE0D6BA53A}"/>
                  </a:ext>
                </a:extLst>
              </p:cNvPr>
              <p:cNvCxnSpPr/>
              <p:nvPr/>
            </p:nvCxnSpPr>
            <p:spPr>
              <a:xfrm>
                <a:off x="7190153" y="1389445"/>
                <a:ext cx="360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8A15BA5B-17A2-2740-AEC1-C3AD537D3CC2}"/>
                  </a:ext>
                </a:extLst>
              </p:cNvPr>
              <p:cNvCxnSpPr/>
              <p:nvPr/>
            </p:nvCxnSpPr>
            <p:spPr>
              <a:xfrm>
                <a:off x="7190153" y="1551973"/>
                <a:ext cx="360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5AA3451E-84D6-314D-A349-B6B42AD78648}"/>
                  </a:ext>
                </a:extLst>
              </p:cNvPr>
              <p:cNvCxnSpPr/>
              <p:nvPr/>
            </p:nvCxnSpPr>
            <p:spPr>
              <a:xfrm>
                <a:off x="7190153" y="1714501"/>
                <a:ext cx="360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4A4FB49D-0AF8-814C-BC6D-BEB4EB0D02C2}"/>
                  </a:ext>
                </a:extLst>
              </p:cNvPr>
              <p:cNvCxnSpPr/>
              <p:nvPr/>
            </p:nvCxnSpPr>
            <p:spPr>
              <a:xfrm>
                <a:off x="7190153" y="1877029"/>
                <a:ext cx="360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A0E54816-B0F3-EA4E-9451-792CE158F428}"/>
                  </a:ext>
                </a:extLst>
              </p:cNvPr>
              <p:cNvCxnSpPr/>
              <p:nvPr/>
            </p:nvCxnSpPr>
            <p:spPr>
              <a:xfrm>
                <a:off x="7190153" y="2013995"/>
                <a:ext cx="360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8ED3E5AD-6F1E-3848-8AD9-FFD6892D26B5}"/>
                </a:ext>
              </a:extLst>
            </p:cNvPr>
            <p:cNvGrpSpPr/>
            <p:nvPr/>
          </p:nvGrpSpPr>
          <p:grpSpPr>
            <a:xfrm>
              <a:off x="7826760" y="4882055"/>
              <a:ext cx="3600000" cy="1080000"/>
              <a:chOff x="7190153" y="1080000"/>
              <a:chExt cx="3600000" cy="1080000"/>
            </a:xfrm>
          </p:grpSpPr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4610450E-EB72-B342-8FE3-53BECE0AD9E7}"/>
                  </a:ext>
                </a:extLst>
              </p:cNvPr>
              <p:cNvSpPr/>
              <p:nvPr/>
            </p:nvSpPr>
            <p:spPr>
              <a:xfrm>
                <a:off x="7190153" y="1080000"/>
                <a:ext cx="3600000" cy="1080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  <a:highlight>
                    <a:srgbClr val="000000"/>
                  </a:highlight>
                </a:endParaRPr>
              </a:p>
            </p:txBody>
          </p: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DEBFC6FD-F067-DA4F-B923-51EF3E049D8D}"/>
                  </a:ext>
                </a:extLst>
              </p:cNvPr>
              <p:cNvCxnSpPr/>
              <p:nvPr/>
            </p:nvCxnSpPr>
            <p:spPr>
              <a:xfrm>
                <a:off x="7190153" y="1226917"/>
                <a:ext cx="360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E5FF5374-B60E-774C-AA26-861E831B93D1}"/>
                  </a:ext>
                </a:extLst>
              </p:cNvPr>
              <p:cNvCxnSpPr/>
              <p:nvPr/>
            </p:nvCxnSpPr>
            <p:spPr>
              <a:xfrm>
                <a:off x="7190153" y="1389445"/>
                <a:ext cx="360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AB54AE8B-24A4-0C4D-B962-98F995EB88C0}"/>
                  </a:ext>
                </a:extLst>
              </p:cNvPr>
              <p:cNvCxnSpPr/>
              <p:nvPr/>
            </p:nvCxnSpPr>
            <p:spPr>
              <a:xfrm>
                <a:off x="7190153" y="1551973"/>
                <a:ext cx="360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E39398A0-EF0A-AE4E-9E75-9E6483B67E97}"/>
                  </a:ext>
                </a:extLst>
              </p:cNvPr>
              <p:cNvCxnSpPr/>
              <p:nvPr/>
            </p:nvCxnSpPr>
            <p:spPr>
              <a:xfrm>
                <a:off x="7190153" y="1714501"/>
                <a:ext cx="360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E0D31132-435F-E644-B182-5F026DA6EE85}"/>
                  </a:ext>
                </a:extLst>
              </p:cNvPr>
              <p:cNvCxnSpPr/>
              <p:nvPr/>
            </p:nvCxnSpPr>
            <p:spPr>
              <a:xfrm>
                <a:off x="7190153" y="1877029"/>
                <a:ext cx="360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40F4D94E-1B84-0845-A7B8-97F09B459F8C}"/>
                  </a:ext>
                </a:extLst>
              </p:cNvPr>
              <p:cNvCxnSpPr/>
              <p:nvPr/>
            </p:nvCxnSpPr>
            <p:spPr>
              <a:xfrm>
                <a:off x="7190153" y="2013995"/>
                <a:ext cx="360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CEC1731-0C3B-B24C-97AE-D83B1B146536}"/>
                </a:ext>
              </a:extLst>
            </p:cNvPr>
            <p:cNvSpPr txBox="1"/>
            <p:nvPr/>
          </p:nvSpPr>
          <p:spPr>
            <a:xfrm>
              <a:off x="6808188" y="945368"/>
              <a:ext cx="101857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Page 0/N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9A230F1A-186D-F341-A329-650225F7C0DB}"/>
                </a:ext>
              </a:extLst>
            </p:cNvPr>
            <p:cNvSpPr txBox="1"/>
            <p:nvPr/>
          </p:nvSpPr>
          <p:spPr>
            <a:xfrm>
              <a:off x="6808188" y="2164298"/>
              <a:ext cx="101857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Page 1/N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BF36694F-E447-7940-B198-23CA437D0F1A}"/>
                </a:ext>
              </a:extLst>
            </p:cNvPr>
            <p:cNvSpPr txBox="1"/>
            <p:nvPr/>
          </p:nvSpPr>
          <p:spPr>
            <a:xfrm>
              <a:off x="6808188" y="3261849"/>
              <a:ext cx="101857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Page 2/N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4CCEAD05-2E88-C243-90CC-DD43DFDEAF6C}"/>
                </a:ext>
              </a:extLst>
            </p:cNvPr>
            <p:cNvSpPr txBox="1"/>
            <p:nvPr/>
          </p:nvSpPr>
          <p:spPr>
            <a:xfrm>
              <a:off x="6808188" y="4875083"/>
              <a:ext cx="101857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Page N/N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D70C2D1-3723-C746-9729-ACC62CDF2A43}"/>
                </a:ext>
              </a:extLst>
            </p:cNvPr>
            <p:cNvSpPr txBox="1"/>
            <p:nvPr/>
          </p:nvSpPr>
          <p:spPr>
            <a:xfrm>
              <a:off x="9372931" y="951033"/>
              <a:ext cx="101857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/>
                <a:t>Tuple - 1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B2D273ED-8716-3345-8E94-1BE33755DE3B}"/>
                </a:ext>
              </a:extLst>
            </p:cNvPr>
            <p:cNvSpPr txBox="1"/>
            <p:nvPr/>
          </p:nvSpPr>
          <p:spPr>
            <a:xfrm>
              <a:off x="9372931" y="1291566"/>
              <a:ext cx="101857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/>
                <a:t>Tuple - 3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A1D6CD24-EBC4-0F48-84E2-80C6A0679B08}"/>
                </a:ext>
              </a:extLst>
            </p:cNvPr>
            <p:cNvSpPr txBox="1"/>
            <p:nvPr/>
          </p:nvSpPr>
          <p:spPr>
            <a:xfrm>
              <a:off x="9372931" y="1119979"/>
              <a:ext cx="101857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/>
                <a:t>Tuple - 2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4318D62B-3AC1-7841-9B43-55B0FFFA7087}"/>
                </a:ext>
              </a:extLst>
            </p:cNvPr>
            <p:cNvSpPr txBox="1"/>
            <p:nvPr/>
          </p:nvSpPr>
          <p:spPr>
            <a:xfrm>
              <a:off x="9361808" y="2106727"/>
              <a:ext cx="101857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/>
                <a:t>Tuple - 1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2E336C29-6241-B34E-A3BD-0D767F3489F9}"/>
                </a:ext>
              </a:extLst>
            </p:cNvPr>
            <p:cNvSpPr txBox="1"/>
            <p:nvPr/>
          </p:nvSpPr>
          <p:spPr>
            <a:xfrm>
              <a:off x="9361808" y="3038797"/>
              <a:ext cx="101857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/>
                <a:t>Tuple - n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F4631988-1C4E-BA46-BAA5-F80E437DFC43}"/>
                </a:ext>
              </a:extLst>
            </p:cNvPr>
            <p:cNvSpPr txBox="1"/>
            <p:nvPr/>
          </p:nvSpPr>
          <p:spPr>
            <a:xfrm>
              <a:off x="9361808" y="2447260"/>
              <a:ext cx="101857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/>
                <a:t>Tuple - 3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1A7B4D75-DAEF-5945-8818-F6A6FDE5929A}"/>
                </a:ext>
              </a:extLst>
            </p:cNvPr>
            <p:cNvSpPr txBox="1"/>
            <p:nvPr/>
          </p:nvSpPr>
          <p:spPr>
            <a:xfrm>
              <a:off x="9361808" y="2275673"/>
              <a:ext cx="101857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/>
                <a:t>Tuple - 2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A1B8D61B-BDA6-7548-B8E1-C15F000EC739}"/>
                </a:ext>
              </a:extLst>
            </p:cNvPr>
            <p:cNvSpPr txBox="1"/>
            <p:nvPr/>
          </p:nvSpPr>
          <p:spPr>
            <a:xfrm>
              <a:off x="9361808" y="3231478"/>
              <a:ext cx="101857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/>
                <a:t>Tuple - 1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824BEEEB-4E42-6D4B-8077-7DA679996399}"/>
                </a:ext>
              </a:extLst>
            </p:cNvPr>
            <p:cNvSpPr txBox="1"/>
            <p:nvPr/>
          </p:nvSpPr>
          <p:spPr>
            <a:xfrm>
              <a:off x="9361808" y="4163548"/>
              <a:ext cx="101857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/>
                <a:t>Tuple - n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1707BDAC-343B-9545-BA75-19B4AB60C19D}"/>
                </a:ext>
              </a:extLst>
            </p:cNvPr>
            <p:cNvSpPr txBox="1"/>
            <p:nvPr/>
          </p:nvSpPr>
          <p:spPr>
            <a:xfrm>
              <a:off x="9361808" y="3572011"/>
              <a:ext cx="101857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/>
                <a:t>Tuple - 3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BBD17C52-A7EB-2743-8387-041FA77CDE1F}"/>
                </a:ext>
              </a:extLst>
            </p:cNvPr>
            <p:cNvSpPr txBox="1"/>
            <p:nvPr/>
          </p:nvSpPr>
          <p:spPr>
            <a:xfrm>
              <a:off x="9361808" y="3400424"/>
              <a:ext cx="101857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/>
                <a:t>Tuple - 2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27D06AA5-932F-504B-8289-583C3457D834}"/>
                </a:ext>
              </a:extLst>
            </p:cNvPr>
            <p:cNvSpPr txBox="1"/>
            <p:nvPr/>
          </p:nvSpPr>
          <p:spPr>
            <a:xfrm>
              <a:off x="9361808" y="4857172"/>
              <a:ext cx="101857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/>
                <a:t>Tuple - 1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76CEE41E-0C95-7945-97C5-1BC5A1690ED7}"/>
                </a:ext>
              </a:extLst>
            </p:cNvPr>
            <p:cNvSpPr txBox="1"/>
            <p:nvPr/>
          </p:nvSpPr>
          <p:spPr>
            <a:xfrm>
              <a:off x="9361808" y="5789242"/>
              <a:ext cx="101857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/>
                <a:t>Tuple - n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C743DB85-37BD-F14D-AC46-833E08E1C55D}"/>
                </a:ext>
              </a:extLst>
            </p:cNvPr>
            <p:cNvSpPr txBox="1"/>
            <p:nvPr/>
          </p:nvSpPr>
          <p:spPr>
            <a:xfrm>
              <a:off x="9361808" y="5197705"/>
              <a:ext cx="101857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/>
                <a:t>Tuple - 3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B9893F6A-E054-404F-B89B-6BE9614C64B8}"/>
                </a:ext>
              </a:extLst>
            </p:cNvPr>
            <p:cNvSpPr txBox="1"/>
            <p:nvPr/>
          </p:nvSpPr>
          <p:spPr>
            <a:xfrm>
              <a:off x="9361808" y="5026118"/>
              <a:ext cx="101857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/>
                <a:t>Tuple - 2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032C020B-18D5-AF4A-B025-89D44BBB708E}"/>
                </a:ext>
              </a:extLst>
            </p:cNvPr>
            <p:cNvSpPr txBox="1"/>
            <p:nvPr/>
          </p:nvSpPr>
          <p:spPr>
            <a:xfrm>
              <a:off x="9372931" y="1883103"/>
              <a:ext cx="101857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/>
                <a:t>Tuple - n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BD44A5A-1A9C-974F-B5A2-8687E1FFA0A0}"/>
                </a:ext>
              </a:extLst>
            </p:cNvPr>
            <p:cNvSpPr txBox="1"/>
            <p:nvPr/>
          </p:nvSpPr>
          <p:spPr>
            <a:xfrm>
              <a:off x="11647990" y="987400"/>
              <a:ext cx="267438" cy="4970587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r>
                <a:rPr lang="en-US" b="1" dirty="0">
                  <a:solidFill>
                    <a:schemeClr val="accent1"/>
                  </a:solidFill>
                </a:rPr>
                <a:t>H EAP</a:t>
              </a: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070AD0DF-3DB5-DE4F-B819-49207A200924}"/>
              </a:ext>
            </a:extLst>
          </p:cNvPr>
          <p:cNvSpPr/>
          <p:nvPr/>
        </p:nvSpPr>
        <p:spPr>
          <a:xfrm>
            <a:off x="139900" y="4523226"/>
            <a:ext cx="615900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How to select the data from the HEAP</a:t>
            </a:r>
            <a:r>
              <a:rPr lang="en-US" sz="1800" dirty="0">
                <a:solidFill>
                  <a:schemeClr val="accent1"/>
                </a:solidFill>
              </a:rPr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Need to scan each and every page and look for the tuple in the page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B0B9CA-0C58-D247-83E3-0D19E31268F2}"/>
              </a:ext>
            </a:extLst>
          </p:cNvPr>
          <p:cNvSpPr txBox="1"/>
          <p:nvPr/>
        </p:nvSpPr>
        <p:spPr>
          <a:xfrm>
            <a:off x="2523281" y="5516556"/>
            <a:ext cx="12384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/>
                </a:solidFill>
              </a:rPr>
              <a:t>Cost? </a:t>
            </a:r>
          </a:p>
        </p:txBody>
      </p:sp>
      <p:sp>
        <p:nvSpPr>
          <p:cNvPr id="64" name="Google Shape;111;p12">
            <a:extLst>
              <a:ext uri="{FF2B5EF4-FFF2-40B4-BE49-F238E27FC236}">
                <a16:creationId xmlns:a16="http://schemas.microsoft.com/office/drawing/2014/main" id="{42E2C58D-6A4E-744A-8B80-A06C6F80BEDF}"/>
              </a:ext>
            </a:extLst>
          </p:cNvPr>
          <p:cNvSpPr/>
          <p:nvPr/>
        </p:nvSpPr>
        <p:spPr>
          <a:xfrm>
            <a:off x="276571" y="3278128"/>
            <a:ext cx="2505817" cy="337740"/>
          </a:xfrm>
          <a:prstGeom prst="rect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Exo 2"/>
              <a:buNone/>
            </a:pPr>
            <a:endParaRPr sz="1800" b="0" i="0" u="none" strike="noStrike" cap="none">
              <a:solidFill>
                <a:srgbClr val="373737"/>
              </a:solidFill>
              <a:latin typeface="Exo 2"/>
              <a:ea typeface="Exo 2"/>
              <a:cs typeface="Exo 2"/>
              <a:sym typeface="Exo 2"/>
            </a:endParaRPr>
          </a:p>
        </p:txBody>
      </p:sp>
    </p:spTree>
    <p:extLst>
      <p:ext uri="{BB962C8B-B14F-4D97-AF65-F5344CB8AC3E}">
        <p14:creationId xmlns:p14="http://schemas.microsoft.com/office/powerpoint/2010/main" val="2182099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r"/>
      </p:transition>
    </mc:Choice>
    <mc:Fallback xmlns="">
      <p:transition>
        <p:wipe dir="r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6S0wzOvQ8a50SA42PUNRg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1Smkff3fSzGMOuItfjj3Fw"/>
</p:tagLst>
</file>

<file path=ppt/theme/theme1.xml><?xml version="1.0" encoding="utf-8"?>
<a:theme xmlns:a="http://schemas.openxmlformats.org/drawingml/2006/main" name="1_PLE19 Master">
  <a:themeElements>
    <a:clrScheme name="Percona">
      <a:dk1>
        <a:srgbClr val="000000"/>
      </a:dk1>
      <a:lt1>
        <a:srgbClr val="FFFFFF"/>
      </a:lt1>
      <a:dk2>
        <a:srgbClr val="9B9C9B"/>
      </a:dk2>
      <a:lt2>
        <a:srgbClr val="D5D5D5"/>
      </a:lt2>
      <a:accent1>
        <a:srgbClr val="EF9000"/>
      </a:accent1>
      <a:accent2>
        <a:srgbClr val="BE1818"/>
      </a:accent2>
      <a:accent3>
        <a:srgbClr val="EFC700"/>
      </a:accent3>
      <a:accent4>
        <a:srgbClr val="4E378C"/>
      </a:accent4>
      <a:accent5>
        <a:srgbClr val="7E4191"/>
      </a:accent5>
      <a:accent6>
        <a:srgbClr val="EFD979"/>
      </a:accent6>
      <a:hlink>
        <a:srgbClr val="2998E3"/>
      </a:hlink>
      <a:folHlink>
        <a:srgbClr val="8C8C8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PLAM15 Template">
  <a:themeElements>
    <a:clrScheme name="PLAM15 Templa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EB3C1F"/>
      </a:accent1>
      <a:accent2>
        <a:srgbClr val="D96D1A"/>
      </a:accent2>
      <a:accent3>
        <a:srgbClr val="FCB628"/>
      </a:accent3>
      <a:accent4>
        <a:srgbClr val="4E9E2C"/>
      </a:accent4>
      <a:accent5>
        <a:srgbClr val="1ABBC7"/>
      </a:accent5>
      <a:accent6>
        <a:srgbClr val="958B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7662</TotalTime>
  <Words>4507</Words>
  <Application>Microsoft Macintosh PowerPoint</Application>
  <PresentationFormat>Widescreen</PresentationFormat>
  <Paragraphs>528</Paragraphs>
  <Slides>37</Slides>
  <Notes>33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5" baseType="lpstr">
      <vt:lpstr>Calibri</vt:lpstr>
      <vt:lpstr>Arial</vt:lpstr>
      <vt:lpstr>Exo 2</vt:lpstr>
      <vt:lpstr>Courier New</vt:lpstr>
      <vt:lpstr>黑体</vt:lpstr>
      <vt:lpstr>Ink Free</vt:lpstr>
      <vt:lpstr>1_PLE19 Master</vt:lpstr>
      <vt:lpstr>think-cell Slide</vt:lpstr>
      <vt:lpstr>PowerPoint Presentation</vt:lpstr>
      <vt:lpstr>PowerPoint Presentation</vt:lpstr>
      <vt:lpstr>PowerPoint Presentation</vt:lpstr>
      <vt:lpstr>PowerPoint Presentation</vt:lpstr>
      <vt:lpstr>Heap vs Indexes</vt:lpstr>
      <vt:lpstr>Heap</vt:lpstr>
      <vt:lpstr>Tables (Heap)</vt:lpstr>
      <vt:lpstr>Tables (Heap)</vt:lpstr>
      <vt:lpstr>Selecting Data from HEAP          </vt:lpstr>
      <vt:lpstr>PostgreSQL Indexes</vt:lpstr>
      <vt:lpstr>Why Index?                                                                                  </vt:lpstr>
      <vt:lpstr>Index</vt:lpstr>
      <vt:lpstr>Creating Index 1/2</vt:lpstr>
      <vt:lpstr>Creating Index 2/2</vt:lpstr>
      <vt:lpstr>Expression Index 1/2</vt:lpstr>
      <vt:lpstr>Expression Index 2/2</vt:lpstr>
      <vt:lpstr>Partial Index</vt:lpstr>
      <vt:lpstr>Index Types</vt:lpstr>
      <vt:lpstr>B-Tree Index 1/2</vt:lpstr>
      <vt:lpstr>B-Tree Index 2/2</vt:lpstr>
      <vt:lpstr>HASH Index</vt:lpstr>
      <vt:lpstr>BRIN Index 1/3</vt:lpstr>
      <vt:lpstr>BRIN Index 2/3</vt:lpstr>
      <vt:lpstr>BRIN Index On Disk Size Comaprison</vt:lpstr>
      <vt:lpstr>GIN Index 1/2</vt:lpstr>
      <vt:lpstr>GIN Index 2/2</vt:lpstr>
      <vt:lpstr>GiST Index</vt:lpstr>
      <vt:lpstr>Where and What?</vt:lpstr>
      <vt:lpstr>Index Only Scans</vt:lpstr>
      <vt:lpstr>Index Only Scans</vt:lpstr>
      <vt:lpstr>Index Useful Queries</vt:lpstr>
      <vt:lpstr>Duplicate Indexes</vt:lpstr>
      <vt:lpstr>Supported Data Types For  A Particular Indexes</vt:lpstr>
      <vt:lpstr>Index Stats (pg_stat_user_indexes, pg_stat_statement)</vt:lpstr>
      <vt:lpstr>Unused Indexes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Dive Into PostgreSQL Indexes</dc:title>
  <cp:lastModifiedBy>Ibrar Ahmed</cp:lastModifiedBy>
  <cp:revision>103</cp:revision>
  <cp:lastPrinted>2019-07-03T00:43:29Z</cp:lastPrinted>
  <dcterms:modified xsi:type="dcterms:W3CDTF">2020-11-17T23:05:49Z</dcterms:modified>
</cp:coreProperties>
</file>